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32" r:id="rId1"/>
  </p:sldMasterIdLst>
  <p:sldIdLst>
    <p:sldId id="256" r:id="rId2"/>
    <p:sldId id="257" r:id="rId3"/>
    <p:sldId id="260" r:id="rId4"/>
    <p:sldId id="261" r:id="rId5"/>
    <p:sldId id="262" r:id="rId6"/>
    <p:sldId id="263" r:id="rId7"/>
    <p:sldId id="264" r:id="rId8"/>
    <p:sldId id="265" r:id="rId9"/>
    <p:sldId id="266" r:id="rId10"/>
    <p:sldId id="267" r:id="rId11"/>
    <p:sldId id="268" r:id="rId12"/>
    <p:sldId id="269" r:id="rId13"/>
    <p:sldId id="270" r:id="rId14"/>
    <p:sldId id="271" r:id="rId15"/>
    <p:sldId id="272" r:id="rId16"/>
    <p:sldId id="273" r:id="rId17"/>
    <p:sldId id="274" r:id="rId18"/>
    <p:sldId id="275" r:id="rId19"/>
    <p:sldId id="276" r:id="rId20"/>
    <p:sldId id="277" r:id="rId21"/>
    <p:sldId id="278" r:id="rId22"/>
  </p:sldIdLst>
  <p:sldSz cx="9144000" cy="6858000" type="screen4x3"/>
  <p:notesSz cx="6858000" cy="9144000"/>
  <p:defaultText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83" d="100"/>
          <a:sy n="83" d="100"/>
        </p:scale>
        <p:origin x="-450" y="-7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spTree>
      <p:nvGrpSpPr>
        <p:cNvPr id="1" name=""/>
        <p:cNvGrpSpPr/>
        <p:nvPr/>
      </p:nvGrpSpPr>
      <p:grpSpPr>
        <a:xfrm>
          <a:off x="0" y="0"/>
          <a:ext cx="0" cy="0"/>
          <a:chOff x="0" y="0"/>
          <a:chExt cx="0" cy="0"/>
        </a:xfrm>
      </p:grpSpPr>
      <p:sp>
        <p:nvSpPr>
          <p:cNvPr id="10" name="9 Triángulo rectángulo"/>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8 Título"/>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s-ES" smtClean="0"/>
              <a:t>Haga clic para modificar el estilo de título del patrón</a:t>
            </a:r>
            <a:endParaRPr kumimoji="0" lang="en-US"/>
          </a:p>
        </p:txBody>
      </p:sp>
      <p:sp>
        <p:nvSpPr>
          <p:cNvPr id="17" name="16 Subtítulo"/>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s-ES" smtClean="0"/>
              <a:t>Haga clic para modificar el estilo de subtítulo del patrón</a:t>
            </a:r>
            <a:endParaRPr kumimoji="0" lang="en-US"/>
          </a:p>
        </p:txBody>
      </p:sp>
      <p:grpSp>
        <p:nvGrpSpPr>
          <p:cNvPr id="2" name="1 Grupo"/>
          <p:cNvGrpSpPr/>
          <p:nvPr/>
        </p:nvGrpSpPr>
        <p:grpSpPr>
          <a:xfrm>
            <a:off x="-3765" y="4953000"/>
            <a:ext cx="9147765" cy="1912088"/>
            <a:chOff x="-3765" y="4832896"/>
            <a:chExt cx="9147765" cy="2032192"/>
          </a:xfrm>
        </p:grpSpPr>
        <p:sp>
          <p:nvSpPr>
            <p:cNvPr id="7" name="6 Forma libre"/>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7 Forma libre"/>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10 Forma libre"/>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11 Conector recto"/>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29 Marcador de fecha"/>
          <p:cNvSpPr>
            <a:spLocks noGrp="1"/>
          </p:cNvSpPr>
          <p:nvPr>
            <p:ph type="dt" sz="half" idx="10"/>
          </p:nvPr>
        </p:nvSpPr>
        <p:spPr/>
        <p:txBody>
          <a:bodyPr/>
          <a:lstStyle>
            <a:lvl1pPr>
              <a:defRPr>
                <a:solidFill>
                  <a:srgbClr val="FFFFFF"/>
                </a:solidFill>
              </a:defRPr>
            </a:lvl1pPr>
            <a:extLst/>
          </a:lstStyle>
          <a:p>
            <a:fld id="{85C83F0A-5D12-452D-B8F9-8625E1EFB544}" type="datetimeFigureOut">
              <a:rPr lang="es-ES" smtClean="0"/>
              <a:pPr/>
              <a:t>16/11/2010</a:t>
            </a:fld>
            <a:endParaRPr lang="es-ES"/>
          </a:p>
        </p:txBody>
      </p:sp>
      <p:sp>
        <p:nvSpPr>
          <p:cNvPr id="19" name="18 Marcador de pie de página"/>
          <p:cNvSpPr>
            <a:spLocks noGrp="1"/>
          </p:cNvSpPr>
          <p:nvPr>
            <p:ph type="ftr" sz="quarter" idx="11"/>
          </p:nvPr>
        </p:nvSpPr>
        <p:spPr/>
        <p:txBody>
          <a:bodyPr/>
          <a:lstStyle>
            <a:lvl1pPr>
              <a:defRPr>
                <a:solidFill>
                  <a:schemeClr val="accent1">
                    <a:tint val="20000"/>
                  </a:schemeClr>
                </a:solidFill>
              </a:defRPr>
            </a:lvl1pPr>
            <a:extLst/>
          </a:lstStyle>
          <a:p>
            <a:endParaRPr lang="es-ES"/>
          </a:p>
        </p:txBody>
      </p:sp>
      <p:sp>
        <p:nvSpPr>
          <p:cNvPr id="27" name="26 Marcador de número de diapositiva"/>
          <p:cNvSpPr>
            <a:spLocks noGrp="1"/>
          </p:cNvSpPr>
          <p:nvPr>
            <p:ph type="sldNum" sz="quarter" idx="12"/>
          </p:nvPr>
        </p:nvSpPr>
        <p:spPr/>
        <p:txBody>
          <a:bodyPr/>
          <a:lstStyle>
            <a:lvl1pPr>
              <a:defRPr>
                <a:solidFill>
                  <a:srgbClr val="FFFFFF"/>
                </a:solidFill>
              </a:defRPr>
            </a:lvl1pPr>
            <a:extLst/>
          </a:lstStyle>
          <a:p>
            <a:fld id="{A84FC35E-74EB-4BD1-8232-E066B7899BB6}" type="slidenum">
              <a:rPr lang="es-ES" smtClean="0"/>
              <a:pPr/>
              <a:t>‹Nº›</a:t>
            </a:fld>
            <a:endParaRPr lang="es-E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extLs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1481329"/>
            <a:ext cx="8229600" cy="4386071"/>
          </a:xfrm>
        </p:spPr>
        <p:txBody>
          <a:bodyPr vert="eaVert"/>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extLst/>
          </a:lstStyle>
          <a:p>
            <a:fld id="{85C83F0A-5D12-452D-B8F9-8625E1EFB544}" type="datetimeFigureOut">
              <a:rPr lang="es-ES" smtClean="0"/>
              <a:pPr/>
              <a:t>16/11/2010</a:t>
            </a:fld>
            <a:endParaRPr lang="es-ES"/>
          </a:p>
        </p:txBody>
      </p:sp>
      <p:sp>
        <p:nvSpPr>
          <p:cNvPr id="5" name="4 Marcador de pie de página"/>
          <p:cNvSpPr>
            <a:spLocks noGrp="1"/>
          </p:cNvSpPr>
          <p:nvPr>
            <p:ph type="ftr" sz="quarter" idx="11"/>
          </p:nvPr>
        </p:nvSpPr>
        <p:spPr/>
        <p:txBody>
          <a:bodyPr/>
          <a:lstStyle>
            <a:extLst/>
          </a:lstStyle>
          <a:p>
            <a:endParaRPr lang="es-ES"/>
          </a:p>
        </p:txBody>
      </p:sp>
      <p:sp>
        <p:nvSpPr>
          <p:cNvPr id="6" name="5 Marcador de número de diapositiva"/>
          <p:cNvSpPr>
            <a:spLocks noGrp="1"/>
          </p:cNvSpPr>
          <p:nvPr>
            <p:ph type="sldNum" sz="quarter" idx="12"/>
          </p:nvPr>
        </p:nvSpPr>
        <p:spPr/>
        <p:txBody>
          <a:bodyPr/>
          <a:lstStyle>
            <a:extLst/>
          </a:lstStyle>
          <a:p>
            <a:fld id="{A84FC35E-74EB-4BD1-8232-E066B7899BB6}" type="slidenum">
              <a:rPr lang="es-ES" smtClean="0"/>
              <a:pPr/>
              <a:t>‹Nº›</a:t>
            </a:fld>
            <a:endParaRPr lang="es-E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844013" y="274640"/>
            <a:ext cx="1777470" cy="5592761"/>
          </a:xfrm>
        </p:spPr>
        <p:txBody>
          <a:bodyPr vert="eaVert"/>
          <a:lstStyle>
            <a:extLs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274641"/>
            <a:ext cx="6324600" cy="5592760"/>
          </a:xfrm>
        </p:spPr>
        <p:txBody>
          <a:bodyPr vert="eaVert"/>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extLst/>
          </a:lstStyle>
          <a:p>
            <a:fld id="{85C83F0A-5D12-452D-B8F9-8625E1EFB544}" type="datetimeFigureOut">
              <a:rPr lang="es-ES" smtClean="0"/>
              <a:pPr/>
              <a:t>16/11/2010</a:t>
            </a:fld>
            <a:endParaRPr lang="es-ES"/>
          </a:p>
        </p:txBody>
      </p:sp>
      <p:sp>
        <p:nvSpPr>
          <p:cNvPr id="5" name="4 Marcador de pie de página"/>
          <p:cNvSpPr>
            <a:spLocks noGrp="1"/>
          </p:cNvSpPr>
          <p:nvPr>
            <p:ph type="ftr" sz="quarter" idx="11"/>
          </p:nvPr>
        </p:nvSpPr>
        <p:spPr/>
        <p:txBody>
          <a:bodyPr/>
          <a:lstStyle>
            <a:extLst/>
          </a:lstStyle>
          <a:p>
            <a:endParaRPr lang="es-ES"/>
          </a:p>
        </p:txBody>
      </p:sp>
      <p:sp>
        <p:nvSpPr>
          <p:cNvPr id="6" name="5 Marcador de número de diapositiva"/>
          <p:cNvSpPr>
            <a:spLocks noGrp="1"/>
          </p:cNvSpPr>
          <p:nvPr>
            <p:ph type="sldNum" sz="quarter" idx="12"/>
          </p:nvPr>
        </p:nvSpPr>
        <p:spPr/>
        <p:txBody>
          <a:bodyPr/>
          <a:lstStyle>
            <a:extLst/>
          </a:lstStyle>
          <a:p>
            <a:fld id="{A84FC35E-74EB-4BD1-8232-E066B7899BB6}" type="slidenum">
              <a:rPr lang="es-ES" smtClean="0"/>
              <a:pPr/>
              <a:t>‹Nº›</a:t>
            </a:fld>
            <a:endParaRPr lang="es-E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3" name="2 Marcador de contenido"/>
          <p:cNvSpPr>
            <a:spLocks noGrp="1"/>
          </p:cNvSpPr>
          <p:nvPr>
            <p:ph idx="1"/>
          </p:nvPr>
        </p:nvSpPr>
        <p:spPr/>
        <p:txBody>
          <a:bodyPr/>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extLst/>
          </a:lstStyle>
          <a:p>
            <a:fld id="{85C83F0A-5D12-452D-B8F9-8625E1EFB544}" type="datetimeFigureOut">
              <a:rPr lang="es-ES" smtClean="0"/>
              <a:pPr/>
              <a:t>16/11/2010</a:t>
            </a:fld>
            <a:endParaRPr lang="es-ES"/>
          </a:p>
        </p:txBody>
      </p:sp>
      <p:sp>
        <p:nvSpPr>
          <p:cNvPr id="5" name="4 Marcador de pie de página"/>
          <p:cNvSpPr>
            <a:spLocks noGrp="1"/>
          </p:cNvSpPr>
          <p:nvPr>
            <p:ph type="ftr" sz="quarter" idx="11"/>
          </p:nvPr>
        </p:nvSpPr>
        <p:spPr/>
        <p:txBody>
          <a:bodyPr/>
          <a:lstStyle>
            <a:extLst/>
          </a:lstStyle>
          <a:p>
            <a:endParaRPr lang="es-ES"/>
          </a:p>
        </p:txBody>
      </p:sp>
      <p:sp>
        <p:nvSpPr>
          <p:cNvPr id="6" name="5 Marcador de número de diapositiva"/>
          <p:cNvSpPr>
            <a:spLocks noGrp="1"/>
          </p:cNvSpPr>
          <p:nvPr>
            <p:ph type="sldNum" sz="quarter" idx="12"/>
          </p:nvPr>
        </p:nvSpPr>
        <p:spPr/>
        <p:txBody>
          <a:bodyPr/>
          <a:lstStyle>
            <a:extLst/>
          </a:lstStyle>
          <a:p>
            <a:fld id="{A84FC35E-74EB-4BD1-8232-E066B7899BB6}" type="slidenum">
              <a:rPr lang="es-ES" smtClean="0"/>
              <a:pPr/>
              <a:t>‹Nº›</a:t>
            </a:fld>
            <a:endParaRPr lang="es-ES"/>
          </a:p>
        </p:txBody>
      </p:sp>
      <p:sp>
        <p:nvSpPr>
          <p:cNvPr id="7" name="6 Título"/>
          <p:cNvSpPr>
            <a:spLocks noGrp="1"/>
          </p:cNvSpPr>
          <p:nvPr>
            <p:ph type="title"/>
          </p:nvPr>
        </p:nvSpPr>
        <p:spPr/>
        <p:txBody>
          <a:bodyPr rtlCol="0"/>
          <a:lstStyle>
            <a:extLst/>
          </a:lstStyle>
          <a:p>
            <a:r>
              <a:rPr kumimoji="0" lang="es-ES" smtClean="0"/>
              <a:t>Haga clic para modificar el estilo de título del patrón</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bg>
      <p:bgRef idx="1002">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s-ES" smtClean="0"/>
              <a:t>Haga clic para modificar el estilo de texto del patrón</a:t>
            </a:r>
          </a:p>
        </p:txBody>
      </p:sp>
      <p:sp>
        <p:nvSpPr>
          <p:cNvPr id="4" name="3 Marcador de fecha"/>
          <p:cNvSpPr>
            <a:spLocks noGrp="1"/>
          </p:cNvSpPr>
          <p:nvPr>
            <p:ph type="dt" sz="half" idx="10"/>
          </p:nvPr>
        </p:nvSpPr>
        <p:spPr/>
        <p:txBody>
          <a:bodyPr/>
          <a:lstStyle>
            <a:extLst/>
          </a:lstStyle>
          <a:p>
            <a:fld id="{85C83F0A-5D12-452D-B8F9-8625E1EFB544}" type="datetimeFigureOut">
              <a:rPr lang="es-ES" smtClean="0"/>
              <a:pPr/>
              <a:t>16/11/2010</a:t>
            </a:fld>
            <a:endParaRPr lang="es-ES"/>
          </a:p>
        </p:txBody>
      </p:sp>
      <p:sp>
        <p:nvSpPr>
          <p:cNvPr id="5" name="4 Marcador de pie de página"/>
          <p:cNvSpPr>
            <a:spLocks noGrp="1"/>
          </p:cNvSpPr>
          <p:nvPr>
            <p:ph type="ftr" sz="quarter" idx="11"/>
          </p:nvPr>
        </p:nvSpPr>
        <p:spPr/>
        <p:txBody>
          <a:bodyPr/>
          <a:lstStyle>
            <a:extLst/>
          </a:lstStyle>
          <a:p>
            <a:endParaRPr lang="es-ES"/>
          </a:p>
        </p:txBody>
      </p:sp>
      <p:sp>
        <p:nvSpPr>
          <p:cNvPr id="6" name="5 Marcador de número de diapositiva"/>
          <p:cNvSpPr>
            <a:spLocks noGrp="1"/>
          </p:cNvSpPr>
          <p:nvPr>
            <p:ph type="sldNum" sz="quarter" idx="12"/>
          </p:nvPr>
        </p:nvSpPr>
        <p:spPr/>
        <p:txBody>
          <a:bodyPr/>
          <a:lstStyle>
            <a:extLst/>
          </a:lstStyle>
          <a:p>
            <a:fld id="{A84FC35E-74EB-4BD1-8232-E066B7899BB6}" type="slidenum">
              <a:rPr lang="es-ES" smtClean="0"/>
              <a:pPr/>
              <a:t>‹Nº›</a:t>
            </a:fld>
            <a:endParaRPr lang="es-ES"/>
          </a:p>
        </p:txBody>
      </p:sp>
      <p:sp>
        <p:nvSpPr>
          <p:cNvPr id="7" name="6 Cheurón"/>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7 Cheurón"/>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bg>
      <p:bgRef idx="1002">
        <a:schemeClr val="bg1"/>
      </p:bgRef>
    </p:bg>
    <p:spTree>
      <p:nvGrpSpPr>
        <p:cNvPr id="1" name=""/>
        <p:cNvGrpSpPr/>
        <p:nvPr/>
      </p:nvGrpSpPr>
      <p:grpSpPr>
        <a:xfrm>
          <a:off x="0" y="0"/>
          <a:ext cx="0" cy="0"/>
          <a:chOff x="0" y="0"/>
          <a:chExt cx="0" cy="0"/>
        </a:xfrm>
      </p:grpSpPr>
      <p:sp>
        <p:nvSpPr>
          <p:cNvPr id="3" name="2 Marcador de contenido"/>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contenido"/>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extLst/>
          </a:lstStyle>
          <a:p>
            <a:fld id="{85C83F0A-5D12-452D-B8F9-8625E1EFB544}" type="datetimeFigureOut">
              <a:rPr lang="es-ES" smtClean="0"/>
              <a:pPr/>
              <a:t>16/11/2010</a:t>
            </a:fld>
            <a:endParaRPr lang="es-ES"/>
          </a:p>
        </p:txBody>
      </p:sp>
      <p:sp>
        <p:nvSpPr>
          <p:cNvPr id="6" name="5 Marcador de pie de página"/>
          <p:cNvSpPr>
            <a:spLocks noGrp="1"/>
          </p:cNvSpPr>
          <p:nvPr>
            <p:ph type="ftr" sz="quarter" idx="11"/>
          </p:nvPr>
        </p:nvSpPr>
        <p:spPr/>
        <p:txBody>
          <a:bodyPr/>
          <a:lstStyle>
            <a:extLst/>
          </a:lstStyle>
          <a:p>
            <a:endParaRPr lang="es-ES"/>
          </a:p>
        </p:txBody>
      </p:sp>
      <p:sp>
        <p:nvSpPr>
          <p:cNvPr id="7" name="6 Marcador de número de diapositiva"/>
          <p:cNvSpPr>
            <a:spLocks noGrp="1"/>
          </p:cNvSpPr>
          <p:nvPr>
            <p:ph type="sldNum" sz="quarter" idx="12"/>
          </p:nvPr>
        </p:nvSpPr>
        <p:spPr/>
        <p:txBody>
          <a:bodyPr/>
          <a:lstStyle>
            <a:extLst/>
          </a:lstStyle>
          <a:p>
            <a:fld id="{A84FC35E-74EB-4BD1-8232-E066B7899BB6}" type="slidenum">
              <a:rPr lang="es-ES" smtClean="0"/>
              <a:pPr/>
              <a:t>‹Nº›</a:t>
            </a:fld>
            <a:endParaRPr lang="es-ES"/>
          </a:p>
        </p:txBody>
      </p:sp>
      <p:sp>
        <p:nvSpPr>
          <p:cNvPr id="8" name="7 Título"/>
          <p:cNvSpPr>
            <a:spLocks noGrp="1"/>
          </p:cNvSpPr>
          <p:nvPr>
            <p:ph type="title"/>
          </p:nvPr>
        </p:nvSpPr>
        <p:spPr/>
        <p:txBody>
          <a:bodyPr rtlCol="0"/>
          <a:lstStyle>
            <a:extLst/>
          </a:lstStyle>
          <a:p>
            <a:r>
              <a:rPr kumimoji="0" lang="es-ES" smtClean="0"/>
              <a:t>Haga clic para modificar el estilo de título del patrón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ación">
    <p:bg>
      <p:bgRef idx="1003">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8229600" cy="1143000"/>
          </a:xfrm>
        </p:spPr>
        <p:txBody>
          <a:bodyPr anchor="ctr"/>
          <a:lstStyle>
            <a:lvl1pPr>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s-ES" smtClean="0"/>
              <a:t>Haga clic para modificar el estilo de texto del patrón</a:t>
            </a:r>
          </a:p>
        </p:txBody>
      </p:sp>
      <p:sp>
        <p:nvSpPr>
          <p:cNvPr id="4" name="3 Marcador de texto"/>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s-ES" smtClean="0"/>
              <a:t>Haga clic para modificar el estilo de texto del patrón</a:t>
            </a:r>
          </a:p>
        </p:txBody>
      </p:sp>
      <p:sp>
        <p:nvSpPr>
          <p:cNvPr id="5" name="4 Marcador de contenido"/>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6" name="5 Marcador de contenido"/>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7" name="6 Marcador de fecha"/>
          <p:cNvSpPr>
            <a:spLocks noGrp="1"/>
          </p:cNvSpPr>
          <p:nvPr>
            <p:ph type="dt" sz="half" idx="10"/>
          </p:nvPr>
        </p:nvSpPr>
        <p:spPr/>
        <p:txBody>
          <a:bodyPr/>
          <a:lstStyle>
            <a:extLst/>
          </a:lstStyle>
          <a:p>
            <a:fld id="{85C83F0A-5D12-452D-B8F9-8625E1EFB544}" type="datetimeFigureOut">
              <a:rPr lang="es-ES" smtClean="0"/>
              <a:pPr/>
              <a:t>16/11/2010</a:t>
            </a:fld>
            <a:endParaRPr lang="es-ES"/>
          </a:p>
        </p:txBody>
      </p:sp>
      <p:sp>
        <p:nvSpPr>
          <p:cNvPr id="8" name="7 Marcador de pie de página"/>
          <p:cNvSpPr>
            <a:spLocks noGrp="1"/>
          </p:cNvSpPr>
          <p:nvPr>
            <p:ph type="ftr" sz="quarter" idx="11"/>
          </p:nvPr>
        </p:nvSpPr>
        <p:spPr/>
        <p:txBody>
          <a:bodyPr/>
          <a:lstStyle>
            <a:extLst/>
          </a:lstStyle>
          <a:p>
            <a:endParaRPr lang="es-ES"/>
          </a:p>
        </p:txBody>
      </p:sp>
      <p:sp>
        <p:nvSpPr>
          <p:cNvPr id="9" name="8 Marcador de número de diapositiva"/>
          <p:cNvSpPr>
            <a:spLocks noGrp="1"/>
          </p:cNvSpPr>
          <p:nvPr>
            <p:ph type="sldNum" sz="quarter" idx="12"/>
          </p:nvPr>
        </p:nvSpPr>
        <p:spPr/>
        <p:txBody>
          <a:bodyPr/>
          <a:lstStyle>
            <a:extLst/>
          </a:lstStyle>
          <a:p>
            <a:fld id="{A84FC35E-74EB-4BD1-8232-E066B7899BB6}" type="slidenum">
              <a:rPr lang="es-ES" smtClean="0"/>
              <a:pPr/>
              <a:t>‹Nº›</a:t>
            </a:fld>
            <a:endParaRPr lang="es-E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bg>
      <p:bgRef idx="1002">
        <a:schemeClr val="bg1"/>
      </p:bgRef>
    </p:bg>
    <p:spTree>
      <p:nvGrpSpPr>
        <p:cNvPr id="1" name=""/>
        <p:cNvGrpSpPr/>
        <p:nvPr/>
      </p:nvGrpSpPr>
      <p:grpSpPr>
        <a:xfrm>
          <a:off x="0" y="0"/>
          <a:ext cx="0" cy="0"/>
          <a:chOff x="0" y="0"/>
          <a:chExt cx="0" cy="0"/>
        </a:xfrm>
      </p:grpSpPr>
      <p:sp>
        <p:nvSpPr>
          <p:cNvPr id="3" name="2 Marcador de fecha"/>
          <p:cNvSpPr>
            <a:spLocks noGrp="1"/>
          </p:cNvSpPr>
          <p:nvPr>
            <p:ph type="dt" sz="half" idx="10"/>
          </p:nvPr>
        </p:nvSpPr>
        <p:spPr/>
        <p:txBody>
          <a:bodyPr/>
          <a:lstStyle>
            <a:extLst/>
          </a:lstStyle>
          <a:p>
            <a:fld id="{85C83F0A-5D12-452D-B8F9-8625E1EFB544}" type="datetimeFigureOut">
              <a:rPr lang="es-ES" smtClean="0"/>
              <a:pPr/>
              <a:t>16/11/2010</a:t>
            </a:fld>
            <a:endParaRPr lang="es-ES"/>
          </a:p>
        </p:txBody>
      </p:sp>
      <p:sp>
        <p:nvSpPr>
          <p:cNvPr id="4" name="3 Marcador de pie de página"/>
          <p:cNvSpPr>
            <a:spLocks noGrp="1"/>
          </p:cNvSpPr>
          <p:nvPr>
            <p:ph type="ftr" sz="quarter" idx="11"/>
          </p:nvPr>
        </p:nvSpPr>
        <p:spPr/>
        <p:txBody>
          <a:bodyPr/>
          <a:lstStyle>
            <a:extLst/>
          </a:lstStyle>
          <a:p>
            <a:endParaRPr lang="es-ES"/>
          </a:p>
        </p:txBody>
      </p:sp>
      <p:sp>
        <p:nvSpPr>
          <p:cNvPr id="5" name="4 Marcador de número de diapositiva"/>
          <p:cNvSpPr>
            <a:spLocks noGrp="1"/>
          </p:cNvSpPr>
          <p:nvPr>
            <p:ph type="sldNum" sz="quarter" idx="12"/>
          </p:nvPr>
        </p:nvSpPr>
        <p:spPr/>
        <p:txBody>
          <a:bodyPr/>
          <a:lstStyle>
            <a:extLst/>
          </a:lstStyle>
          <a:p>
            <a:fld id="{A84FC35E-74EB-4BD1-8232-E066B7899BB6}" type="slidenum">
              <a:rPr lang="es-ES" smtClean="0"/>
              <a:pPr/>
              <a:t>‹Nº›</a:t>
            </a:fld>
            <a:endParaRPr lang="es-ES"/>
          </a:p>
        </p:txBody>
      </p:sp>
      <p:sp>
        <p:nvSpPr>
          <p:cNvPr id="6" name="5 Título"/>
          <p:cNvSpPr>
            <a:spLocks noGrp="1"/>
          </p:cNvSpPr>
          <p:nvPr>
            <p:ph type="title"/>
          </p:nvPr>
        </p:nvSpPr>
        <p:spPr/>
        <p:txBody>
          <a:bodyPr rtlCol="0"/>
          <a:lstStyle>
            <a:extLst/>
          </a:lstStyle>
          <a:p>
            <a:r>
              <a:rPr kumimoji="0" lang="es-ES" smtClean="0"/>
              <a:t>Haga clic para modificar el estilo de título del patrón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extLst/>
          </a:lstStyle>
          <a:p>
            <a:fld id="{85C83F0A-5D12-452D-B8F9-8625E1EFB544}" type="datetimeFigureOut">
              <a:rPr lang="es-ES" smtClean="0"/>
              <a:pPr/>
              <a:t>16/11/2010</a:t>
            </a:fld>
            <a:endParaRPr lang="es-ES"/>
          </a:p>
        </p:txBody>
      </p:sp>
      <p:sp>
        <p:nvSpPr>
          <p:cNvPr id="3" name="2 Marcador de pie de página"/>
          <p:cNvSpPr>
            <a:spLocks noGrp="1"/>
          </p:cNvSpPr>
          <p:nvPr>
            <p:ph type="ftr" sz="quarter" idx="11"/>
          </p:nvPr>
        </p:nvSpPr>
        <p:spPr/>
        <p:txBody>
          <a:bodyPr/>
          <a:lstStyle>
            <a:extLst/>
          </a:lstStyle>
          <a:p>
            <a:endParaRPr lang="es-ES"/>
          </a:p>
        </p:txBody>
      </p:sp>
      <p:sp>
        <p:nvSpPr>
          <p:cNvPr id="4" name="3 Marcador de número de diapositiva"/>
          <p:cNvSpPr>
            <a:spLocks noGrp="1"/>
          </p:cNvSpPr>
          <p:nvPr>
            <p:ph type="sldNum" sz="quarter" idx="12"/>
          </p:nvPr>
        </p:nvSpPr>
        <p:spPr/>
        <p:txBody>
          <a:bodyPr/>
          <a:lstStyle>
            <a:extLst/>
          </a:lstStyle>
          <a:p>
            <a:fld id="{A84FC35E-74EB-4BD1-8232-E066B7899BB6}" type="slidenum">
              <a:rPr lang="es-ES" smtClean="0"/>
              <a:pPr/>
              <a:t>‹Nº›</a:t>
            </a:fld>
            <a:endParaRPr lang="es-E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ido con título">
    <p:bg>
      <p:bgRef idx="1003">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s-ES" smtClean="0"/>
              <a:t>Haga clic para modificar el estilo de texto del patrón</a:t>
            </a:r>
          </a:p>
        </p:txBody>
      </p:sp>
      <p:sp>
        <p:nvSpPr>
          <p:cNvPr id="4" name="3 Marcador de contenido"/>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a:xfrm>
            <a:off x="6727032" y="6407944"/>
            <a:ext cx="1920240" cy="365760"/>
          </a:xfrm>
        </p:spPr>
        <p:txBody>
          <a:bodyPr/>
          <a:lstStyle>
            <a:extLst/>
          </a:lstStyle>
          <a:p>
            <a:fld id="{85C83F0A-5D12-452D-B8F9-8625E1EFB544}" type="datetimeFigureOut">
              <a:rPr lang="es-ES" smtClean="0"/>
              <a:pPr/>
              <a:t>16/11/2010</a:t>
            </a:fld>
            <a:endParaRPr lang="es-ES"/>
          </a:p>
        </p:txBody>
      </p:sp>
      <p:sp>
        <p:nvSpPr>
          <p:cNvPr id="6" name="5 Marcador de pie de página"/>
          <p:cNvSpPr>
            <a:spLocks noGrp="1"/>
          </p:cNvSpPr>
          <p:nvPr>
            <p:ph type="ftr" sz="quarter" idx="11"/>
          </p:nvPr>
        </p:nvSpPr>
        <p:spPr/>
        <p:txBody>
          <a:bodyPr/>
          <a:lstStyle>
            <a:extLst/>
          </a:lstStyle>
          <a:p>
            <a:endParaRPr lang="es-ES"/>
          </a:p>
        </p:txBody>
      </p:sp>
      <p:sp>
        <p:nvSpPr>
          <p:cNvPr id="7" name="6 Marcador de número de diapositiva"/>
          <p:cNvSpPr>
            <a:spLocks noGrp="1"/>
          </p:cNvSpPr>
          <p:nvPr>
            <p:ph type="sldNum" sz="quarter" idx="12"/>
          </p:nvPr>
        </p:nvSpPr>
        <p:spPr/>
        <p:txBody>
          <a:bodyPr/>
          <a:lstStyle>
            <a:extLst/>
          </a:lstStyle>
          <a:p>
            <a:fld id="{A84FC35E-74EB-4BD1-8232-E066B7899BB6}" type="slidenum">
              <a:rPr lang="es-ES" smtClean="0"/>
              <a:pPr/>
              <a:t>‹Nº›</a:t>
            </a:fld>
            <a:endParaRPr lang="es-E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bg>
      <p:bgRef idx="1002">
        <a:schemeClr val="bg1"/>
      </p:bgRef>
    </p:bg>
    <p:spTree>
      <p:nvGrpSpPr>
        <p:cNvPr id="1" name=""/>
        <p:cNvGrpSpPr/>
        <p:nvPr/>
      </p:nvGrpSpPr>
      <p:grpSpPr>
        <a:xfrm>
          <a:off x="0" y="0"/>
          <a:ext cx="0" cy="0"/>
          <a:chOff x="0" y="0"/>
          <a:chExt cx="0" cy="0"/>
        </a:xfrm>
      </p:grpSpPr>
      <p:sp>
        <p:nvSpPr>
          <p:cNvPr id="4" name="3 Marcador de texto"/>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s-ES" smtClean="0"/>
              <a:t>Haga clic para modificar el estilo de texto del patrón</a:t>
            </a:r>
          </a:p>
        </p:txBody>
      </p:sp>
      <p:sp>
        <p:nvSpPr>
          <p:cNvPr id="3" name="2 Marcador de posición de imagen"/>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s-ES" smtClean="0"/>
              <a:t>Haga clic en el icono para agregar una imagen</a:t>
            </a:r>
            <a:endParaRPr kumimoji="0" lang="en-US" dirty="0"/>
          </a:p>
        </p:txBody>
      </p:sp>
      <p:sp>
        <p:nvSpPr>
          <p:cNvPr id="5" name="4 Marcador de fecha"/>
          <p:cNvSpPr>
            <a:spLocks noGrp="1"/>
          </p:cNvSpPr>
          <p:nvPr>
            <p:ph type="dt" sz="half" idx="10"/>
          </p:nvPr>
        </p:nvSpPr>
        <p:spPr/>
        <p:txBody>
          <a:bodyPr/>
          <a:lstStyle>
            <a:lvl1pPr>
              <a:defRPr>
                <a:solidFill>
                  <a:schemeClr val="tx1"/>
                </a:solidFill>
              </a:defRPr>
            </a:lvl1pPr>
            <a:extLst/>
          </a:lstStyle>
          <a:p>
            <a:fld id="{85C83F0A-5D12-452D-B8F9-8625E1EFB544}" type="datetimeFigureOut">
              <a:rPr lang="es-ES" smtClean="0"/>
              <a:pPr/>
              <a:t>16/11/2010</a:t>
            </a:fld>
            <a:endParaRPr lang="es-ES"/>
          </a:p>
        </p:txBody>
      </p:sp>
      <p:sp>
        <p:nvSpPr>
          <p:cNvPr id="6" name="5 Marcador de pie de página"/>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s-ES"/>
          </a:p>
        </p:txBody>
      </p:sp>
      <p:sp>
        <p:nvSpPr>
          <p:cNvPr id="7" name="6 Marcador de número de diapositiva"/>
          <p:cNvSpPr>
            <a:spLocks noGrp="1"/>
          </p:cNvSpPr>
          <p:nvPr>
            <p:ph type="sldNum" sz="quarter" idx="12"/>
          </p:nvPr>
        </p:nvSpPr>
        <p:spPr/>
        <p:txBody>
          <a:bodyPr/>
          <a:lstStyle>
            <a:lvl1pPr>
              <a:defRPr>
                <a:solidFill>
                  <a:schemeClr val="tx1"/>
                </a:solidFill>
              </a:defRPr>
            </a:lvl1pPr>
            <a:extLst/>
          </a:lstStyle>
          <a:p>
            <a:fld id="{A84FC35E-74EB-4BD1-8232-E066B7899BB6}" type="slidenum">
              <a:rPr lang="es-ES" smtClean="0"/>
              <a:pPr/>
              <a:t>‹Nº›</a:t>
            </a:fld>
            <a:endParaRPr lang="es-ES"/>
          </a:p>
        </p:txBody>
      </p:sp>
      <p:sp>
        <p:nvSpPr>
          <p:cNvPr id="2" name="1 Título"/>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s-ES" smtClean="0"/>
              <a:t>Haga clic para modificar el estilo de título del patrón</a:t>
            </a:r>
            <a:endParaRPr kumimoji="0" lang="en-US"/>
          </a:p>
        </p:txBody>
      </p:sp>
      <p:sp>
        <p:nvSpPr>
          <p:cNvPr id="8" name="7 Forma libre"/>
          <p:cNvSpPr>
            <a:spLocks/>
          </p:cNvSpPr>
          <p:nvPr/>
        </p:nvSpPr>
        <p:spPr bwMode="auto">
          <a:xfrm>
            <a:off x="716436" y="5001993"/>
            <a:ext cx="3802003" cy="1443111"/>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329" y="347"/>
                </a:moveTo>
                <a:lnTo>
                  <a:pt x="7156" y="682"/>
                </a:lnTo>
                <a:lnTo>
                  <a:pt x="5229" y="682"/>
                </a:lnTo>
                <a:lnTo>
                  <a:pt x="-328" y="345"/>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8 Forma libre"/>
          <p:cNvSpPr>
            <a:spLocks/>
          </p:cNvSpPr>
          <p:nvPr/>
        </p:nvSpPr>
        <p:spPr bwMode="auto">
          <a:xfrm>
            <a:off x="-53561" y="5785023"/>
            <a:ext cx="3802003"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817" y="97"/>
                </a:moveTo>
                <a:lnTo>
                  <a:pt x="6408" y="682"/>
                </a:lnTo>
                <a:lnTo>
                  <a:pt x="5232" y="685"/>
                </a:lnTo>
                <a:lnTo>
                  <a:pt x="829" y="101"/>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9 Triángulo rectángulo"/>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10 Conector recto"/>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11 Cheurón"/>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12 Cheurón"/>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12 Forma libre"/>
          <p:cNvSpPr>
            <a:spLocks/>
          </p:cNvSpPr>
          <p:nvPr/>
        </p:nvSpPr>
        <p:spPr bwMode="auto">
          <a:xfrm>
            <a:off x="716436" y="5001993"/>
            <a:ext cx="3802003" cy="1443111"/>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329" y="347"/>
                </a:moveTo>
                <a:lnTo>
                  <a:pt x="7156" y="682"/>
                </a:lnTo>
                <a:lnTo>
                  <a:pt x="5229" y="682"/>
                </a:lnTo>
                <a:lnTo>
                  <a:pt x="-328" y="345"/>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11 Forma libre"/>
          <p:cNvSpPr>
            <a:spLocks/>
          </p:cNvSpPr>
          <p:nvPr/>
        </p:nvSpPr>
        <p:spPr bwMode="auto">
          <a:xfrm>
            <a:off x="-53561" y="5785023"/>
            <a:ext cx="3802003"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817" y="97"/>
                </a:moveTo>
                <a:lnTo>
                  <a:pt x="6408" y="682"/>
                </a:lnTo>
                <a:lnTo>
                  <a:pt x="5232" y="685"/>
                </a:lnTo>
                <a:lnTo>
                  <a:pt x="829" y="101"/>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13 Triángulo rectángulo"/>
          <p:cNvSpPr>
            <a:spLocks/>
          </p:cNvSpPr>
          <p:nvPr/>
        </p:nvSpPr>
        <p:spPr bwMode="auto">
          <a:xfrm>
            <a:off x="-6042" y="5791253"/>
            <a:ext cx="3402314" cy="1080868"/>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14 Conector recto"/>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8 Marcador de título"/>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s-ES" smtClean="0"/>
              <a:t>Haga clic para modificar el estilo de título del patrón</a:t>
            </a:r>
            <a:endParaRPr kumimoji="0" lang="en-US"/>
          </a:p>
        </p:txBody>
      </p:sp>
      <p:sp>
        <p:nvSpPr>
          <p:cNvPr id="30" name="29 Marcador de texto"/>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10" name="9 Marcador de fecha"/>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85C83F0A-5D12-452D-B8F9-8625E1EFB544}" type="datetimeFigureOut">
              <a:rPr lang="es-ES" smtClean="0"/>
              <a:pPr/>
              <a:t>16/11/2010</a:t>
            </a:fld>
            <a:endParaRPr lang="es-ES"/>
          </a:p>
        </p:txBody>
      </p:sp>
      <p:sp>
        <p:nvSpPr>
          <p:cNvPr id="22" name="21 Marcador de pie de página"/>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s-ES"/>
          </a:p>
        </p:txBody>
      </p:sp>
      <p:sp>
        <p:nvSpPr>
          <p:cNvPr id="18" name="17 Marcador de número de diapositiva"/>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A84FC35E-74EB-4BD1-8232-E066B7899BB6}" type="slidenum">
              <a:rPr lang="es-ES" smtClean="0"/>
              <a:pPr/>
              <a:t>‹Nº›</a:t>
            </a:fld>
            <a:endParaRPr lang="es-ES"/>
          </a:p>
        </p:txBody>
      </p:sp>
    </p:spTree>
  </p:cSld>
  <p:clrMap bg1="lt1" tx1="dk1" bg2="lt2" tx2="dk2" accent1="accent1" accent2="accent2" accent3="accent3" accent4="accent4" accent5="accent5" accent6="accent6" hlink="hlink" folHlink="folHlink"/>
  <p:sldLayoutIdLst>
    <p:sldLayoutId id="2147483733" r:id="rId1"/>
    <p:sldLayoutId id="2147483734" r:id="rId2"/>
    <p:sldLayoutId id="2147483735" r:id="rId3"/>
    <p:sldLayoutId id="2147483736" r:id="rId4"/>
    <p:sldLayoutId id="2147483737" r:id="rId5"/>
    <p:sldLayoutId id="2147483738" r:id="rId6"/>
    <p:sldLayoutId id="2147483739" r:id="rId7"/>
    <p:sldLayoutId id="2147483740" r:id="rId8"/>
    <p:sldLayoutId id="2147483741" r:id="rId9"/>
    <p:sldLayoutId id="2147483742" r:id="rId10"/>
    <p:sldLayoutId id="2147483743"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2" Type="http://schemas.openxmlformats.org/officeDocument/2006/relationships/hyperlink" Target="http://www.ecualug.org/2002/08/18/faq/6_xwindow_gestores_de_ventanas/6_2_como_configuro_xwindow" TargetMode="External"/><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4.xml.rels><?xml version="1.0" encoding="UTF-8" standalone="yes"?>
<Relationships xmlns="http://schemas.openxmlformats.org/package/2006/relationships"><Relationship Id="rId8" Type="http://schemas.openxmlformats.org/officeDocument/2006/relationships/hyperlink" Target="http://www.bioele.nuee.nagoya-u.ac.jp/member/tak/mlvwm.html" TargetMode="External"/><Relationship Id="rId13" Type="http://schemas.openxmlformats.org/officeDocument/2006/relationships/hyperlink" Target="http://es.wikipedia.org/wiki/Interfaz" TargetMode="External"/><Relationship Id="rId3" Type="http://schemas.openxmlformats.org/officeDocument/2006/relationships/hyperlink" Target="http://www.gnome.org/" TargetMode="External"/><Relationship Id="rId7" Type="http://schemas.openxmlformats.org/officeDocument/2006/relationships/hyperlink" Target="http://www.windowmaker.org/" TargetMode="External"/><Relationship Id="rId12" Type="http://schemas.openxmlformats.org/officeDocument/2006/relationships/hyperlink" Target="http://www.kiss.uni-lj.si/~k4fr0235/icewm/" TargetMode="External"/><Relationship Id="rId2" Type="http://schemas.openxmlformats.org/officeDocument/2006/relationships/hyperlink" Target="http://www.afterstep.org/" TargetMode="External"/><Relationship Id="rId16" Type="http://schemas.openxmlformats.org/officeDocument/2006/relationships/hyperlink" Target="http://es.wikipedia.org/wiki/Puerto_paralelo" TargetMode="External"/><Relationship Id="rId1" Type="http://schemas.openxmlformats.org/officeDocument/2006/relationships/slideLayout" Target="../slideLayouts/slideLayout5.xml"/><Relationship Id="rId6" Type="http://schemas.openxmlformats.org/officeDocument/2006/relationships/hyperlink" Target="http://www.rasterman.com/" TargetMode="External"/><Relationship Id="rId11" Type="http://schemas.openxmlformats.org/officeDocument/2006/relationships/hyperlink" Target="http://www.all-day-breakfast.com/wm2/" TargetMode="External"/><Relationship Id="rId5" Type="http://schemas.openxmlformats.org/officeDocument/2006/relationships/hyperlink" Target="http://www.hpc.uh.edu/fvwm/" TargetMode="External"/><Relationship Id="rId15" Type="http://schemas.openxmlformats.org/officeDocument/2006/relationships/hyperlink" Target="http://es.wikipedia.org/wiki/Bit" TargetMode="External"/><Relationship Id="rId10" Type="http://schemas.openxmlformats.org/officeDocument/2006/relationships/hyperlink" Target="http://www.simplicity.net/exode/" TargetMode="External"/><Relationship Id="rId4" Type="http://schemas.openxmlformats.org/officeDocument/2006/relationships/hyperlink" Target="http://www.kde.org/" TargetMode="External"/><Relationship Id="rId9" Type="http://schemas.openxmlformats.org/officeDocument/2006/relationships/hyperlink" Target="http://people.mainz.netsurf.de/~bolik/tkdesk/" TargetMode="External"/><Relationship Id="rId14" Type="http://schemas.openxmlformats.org/officeDocument/2006/relationships/hyperlink" Target="http://es.wikipedia.org/wiki/Perif%C3%A9rico" TargetMode="Externa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8.xml.rels><?xml version="1.0" encoding="UTF-8" standalone="yes"?>
<Relationships xmlns="http://schemas.openxmlformats.org/package/2006/relationships"><Relationship Id="rId2" Type="http://schemas.openxmlformats.org/officeDocument/2006/relationships/hyperlink" Target="http://www.linuxtotal.com.mx/index.php?cont=info_shell_002" TargetMode="External"/><Relationship Id="rId1" Type="http://schemas.openxmlformats.org/officeDocument/2006/relationships/slideLayout" Target="../slideLayouts/slideLayout5.xml"/></Relationships>
</file>

<file path=ppt/slides/_rels/slide19.xml.rels><?xml version="1.0" encoding="UTF-8" standalone="yes"?>
<Relationships xmlns="http://schemas.openxmlformats.org/package/2006/relationships"><Relationship Id="rId3" Type="http://schemas.openxmlformats.org/officeDocument/2006/relationships/hyperlink" Target="http://www.linuxtotal.com.mx/index.php?cont=info_admon_011" TargetMode="External"/><Relationship Id="rId2" Type="http://schemas.openxmlformats.org/officeDocument/2006/relationships/hyperlink" Target="http://www.linuxtotal.com.mx/index.php?cont=info__tips_022" TargetMode="External"/><Relationship Id="rId1" Type="http://schemas.openxmlformats.org/officeDocument/2006/relationships/slideLayout" Target="../slideLayouts/slideLayout5.xml"/><Relationship Id="rId5" Type="http://schemas.openxmlformats.org/officeDocument/2006/relationships/hyperlink" Target="http://www.linuxtotal.com.mx/ndex.php?cont=info_admon_011" TargetMode="External"/><Relationship Id="rId4" Type="http://schemas.openxmlformats.org/officeDocument/2006/relationships/hyperlink" Target="http://www.linuxtotal.com.mx/index.php?cont=info_admon_003"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hyperlink" Target="http://www.linuxtotal.com.mx/index.php?cont=info_admon_007" TargetMode="External"/><Relationship Id="rId2" Type="http://schemas.openxmlformats.org/officeDocument/2006/relationships/hyperlink" Target="http://www.linuxtotal.com.mx/index.php?cont=info_admon_006" TargetMode="External"/><Relationship Id="rId1" Type="http://schemas.openxmlformats.org/officeDocument/2006/relationships/slideLayout" Target="../slideLayouts/slideLayout5.xml"/><Relationship Id="rId5" Type="http://schemas.openxmlformats.org/officeDocument/2006/relationships/hyperlink" Target="http://www.linuxtotal.com.mx/index.php?cont=info__tips_015" TargetMode="External"/><Relationship Id="rId4" Type="http://schemas.openxmlformats.org/officeDocument/2006/relationships/hyperlink" Target="http://www.linuxtotal.com.mx/index.php?cont=info_admon_015" TargetMode="External"/></Relationships>
</file>

<file path=ppt/slides/_rels/slide21.xml.rels><?xml version="1.0" encoding="UTF-8" standalone="yes"?>
<Relationships xmlns="http://schemas.openxmlformats.org/package/2006/relationships"><Relationship Id="rId3" Type="http://schemas.openxmlformats.org/officeDocument/2006/relationships/hyperlink" Target="http://www.linuxtotal.com.mx/index.php?cont=info_admon_001" TargetMode="External"/><Relationship Id="rId2" Type="http://schemas.openxmlformats.org/officeDocument/2006/relationships/hyperlink" Target="http://www.linuxtotal.com.mx/index.php?cont=info_admon_018" TargetMode="Externa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3" Type="http://schemas.openxmlformats.org/officeDocument/2006/relationships/slide" Target="slide6.xml"/><Relationship Id="rId2" Type="http://schemas.openxmlformats.org/officeDocument/2006/relationships/slide" Target="slide5.xml"/><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2" Type="http://schemas.openxmlformats.org/officeDocument/2006/relationships/slide" Target="slide3.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3" Type="http://schemas.openxmlformats.org/officeDocument/2006/relationships/hyperlink" Target="http://es.kioskea.net/forum/affich-281625-se-puede-instalar-mas-de-un-sistema-operativo" TargetMode="External"/><Relationship Id="rId2" Type="http://schemas.openxmlformats.org/officeDocument/2006/relationships/slide" Target="slide3.xml"/><Relationship Id="rId1" Type="http://schemas.openxmlformats.org/officeDocument/2006/relationships/slideLayout" Target="../slideLayouts/slideLayout5.xml"/><Relationship Id="rId4" Type="http://schemas.openxmlformats.org/officeDocument/2006/relationships/hyperlink" Target="http://es.tldp.org/FAQ/FAQ_Linux/Html/FAQ_Linux-2.html" TargetMode="External"/></Relationships>
</file>

<file path=ppt/slides/_rels/slide7.xml.rels><?xml version="1.0" encoding="UTF-8" standalone="yes"?>
<Relationships xmlns="http://schemas.openxmlformats.org/package/2006/relationships"><Relationship Id="rId2" Type="http://schemas.openxmlformats.org/officeDocument/2006/relationships/hyperlink" Target="http://www.alegsa.com.ar/Dic/swap.php" TargetMode="Externa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a:xfrm>
            <a:off x="571472" y="1214422"/>
            <a:ext cx="8062912" cy="2857520"/>
          </a:xfrm>
        </p:spPr>
        <p:txBody>
          <a:bodyPr>
            <a:normAutofit/>
          </a:bodyPr>
          <a:lstStyle/>
          <a:p>
            <a:r>
              <a:rPr lang="es-CO" dirty="0" smtClean="0"/>
              <a:t>CONOCIMIENTOS </a:t>
            </a:r>
            <a:br>
              <a:rPr lang="es-CO" dirty="0" smtClean="0"/>
            </a:br>
            <a:r>
              <a:rPr lang="es-CO" dirty="0" smtClean="0"/>
              <a:t>DE LINUX </a:t>
            </a:r>
            <a:r>
              <a:rPr lang="es-CO" dirty="0" err="1" smtClean="0"/>
              <a:t>ubuntu</a:t>
            </a:r>
            <a:r>
              <a:rPr lang="es-CO" dirty="0" smtClean="0"/>
              <a:t> 1004</a:t>
            </a:r>
            <a:br>
              <a:rPr lang="es-CO" dirty="0" smtClean="0"/>
            </a:br>
            <a:endParaRPr lang="es-ES" dirty="0"/>
          </a:p>
        </p:txBody>
      </p:sp>
      <p:sp>
        <p:nvSpPr>
          <p:cNvPr id="3" name="2 Subtítulo"/>
          <p:cNvSpPr>
            <a:spLocks noGrp="1"/>
          </p:cNvSpPr>
          <p:nvPr>
            <p:ph type="subTitle" idx="1"/>
          </p:nvPr>
        </p:nvSpPr>
        <p:spPr/>
        <p:txBody>
          <a:bodyPr/>
          <a:lstStyle/>
          <a:p>
            <a:r>
              <a:rPr lang="es-CO" dirty="0" smtClean="0"/>
              <a:t>Juan Carlos Figueroa</a:t>
            </a:r>
            <a:br>
              <a:rPr lang="es-CO" dirty="0" smtClean="0"/>
            </a:br>
            <a:r>
              <a:rPr lang="es-CO" dirty="0" smtClean="0"/>
              <a:t>Octubre 19/2010</a:t>
            </a:r>
            <a:endParaRPr lang="es-E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a:bodyPr>
          <a:lstStyle/>
          <a:p>
            <a:r>
              <a:rPr lang="es-ES" sz="1200" dirty="0" smtClean="0">
                <a:latin typeface="Arial Black" pitchFamily="34" charset="0"/>
              </a:rPr>
              <a:t>23-v = verbosa (para que nos diga lo que hace)</a:t>
            </a:r>
            <a:br>
              <a:rPr lang="es-ES" sz="1200" dirty="0" smtClean="0">
                <a:latin typeface="Arial Black" pitchFamily="34" charset="0"/>
              </a:rPr>
            </a:br>
            <a:r>
              <a:rPr lang="es-ES" sz="1200" dirty="0" smtClean="0">
                <a:latin typeface="Arial Black" pitchFamily="34" charset="0"/>
              </a:rPr>
              <a:t>f = fila (empaquetar en un fichero)</a:t>
            </a:r>
            <a:br>
              <a:rPr lang="es-ES" sz="1200" dirty="0" smtClean="0">
                <a:latin typeface="Arial Black" pitchFamily="34" charset="0"/>
              </a:rPr>
            </a:br>
            <a:r>
              <a:rPr lang="es-ES" sz="1200" dirty="0" smtClean="0">
                <a:latin typeface="Arial Black" pitchFamily="34" charset="0"/>
              </a:rPr>
              <a:t>(empaquetar todos los ficheros, podría haber sido *.doc.</a:t>
            </a:r>
          </a:p>
          <a:p>
            <a:r>
              <a:rPr lang="es-ES" sz="1200" dirty="0" smtClean="0">
                <a:latin typeface="Arial Black" pitchFamily="34" charset="0"/>
              </a:rPr>
              <a:t>24Todo los comandos y ejemplos que se citan deben ejecutarse desde la línea de comandos en una terminal. También decir que existen programas en modo grafico donde se puede conseguir lo mismo que aquí se explica a golpe de ratón.</a:t>
            </a:r>
          </a:p>
          <a:p>
            <a:r>
              <a:rPr lang="es-ES" sz="1200" dirty="0" smtClean="0">
                <a:latin typeface="Arial Black" pitchFamily="34" charset="0"/>
              </a:rPr>
              <a:t>Lo primero que hay que decir es que para conseguir toda la información sobre los comandos involucrados en el tema de permisos podéis consultar los comandos man chmod,man chown y man chgrp</a:t>
            </a:r>
            <a:endParaRPr lang="es-ES" sz="1200" dirty="0">
              <a:latin typeface="Arial Black" pitchFamily="34" charset="0"/>
            </a:endParaRPr>
          </a:p>
        </p:txBody>
      </p:sp>
      <p:sp>
        <p:nvSpPr>
          <p:cNvPr id="6" name="5 Marcador de contenido"/>
          <p:cNvSpPr>
            <a:spLocks noGrp="1"/>
          </p:cNvSpPr>
          <p:nvPr>
            <p:ph sz="quarter" idx="4"/>
          </p:nvPr>
        </p:nvSpPr>
        <p:spPr/>
        <p:txBody>
          <a:bodyPr>
            <a:normAutofit fontScale="92500"/>
          </a:bodyPr>
          <a:lstStyle/>
          <a:p>
            <a:r>
              <a:rPr lang="es-ES" sz="1200" dirty="0" smtClean="0">
                <a:latin typeface="Arial Black" pitchFamily="34" charset="0"/>
              </a:rPr>
              <a:t>25-se puede programar para un apagado automático posterior, también con el pulsador power del equipo o por CADE</a:t>
            </a:r>
            <a:r>
              <a:rPr lang="es-ES" dirty="0" smtClean="0"/>
              <a:t>.</a:t>
            </a:r>
          </a:p>
          <a:p>
            <a:r>
              <a:rPr lang="es-ES" sz="1700" dirty="0" smtClean="0">
                <a:latin typeface="Arial Black" pitchFamily="34" charset="0"/>
              </a:rPr>
              <a:t>26-Es un método grafico y distribuido para trabajar. el x-</a:t>
            </a:r>
            <a:r>
              <a:rPr lang="es-ES" sz="1700" dirty="0" err="1" smtClean="0">
                <a:latin typeface="Arial Black" pitchFamily="34" charset="0"/>
              </a:rPr>
              <a:t>windows</a:t>
            </a:r>
            <a:r>
              <a:rPr lang="es-ES" sz="1700" dirty="0" smtClean="0">
                <a:latin typeface="Arial Black" pitchFamily="34" charset="0"/>
              </a:rPr>
              <a:t> sistem es prácticamente el estandar de los entornos gráficos para los usuarios de UNIX, pero no es solo eso, es un completo sistema para redes que permite ejecutar aplicaciones X desde un computadora en otra parte del globo donde se encuentra el servidor, </a:t>
            </a:r>
            <a:r>
              <a:rPr lang="es-ES" sz="1700" dirty="0" err="1" smtClean="0">
                <a:latin typeface="Arial Black" pitchFamily="34" charset="0"/>
              </a:rPr>
              <a:t>atraves</a:t>
            </a:r>
            <a:r>
              <a:rPr lang="es-ES" sz="1700" dirty="0" smtClean="0">
                <a:latin typeface="Arial Black" pitchFamily="34" charset="0"/>
              </a:rPr>
              <a:t> de internet .</a:t>
            </a:r>
            <a:endParaRPr lang="es-ES" sz="1700" dirty="0">
              <a:latin typeface="Arial Black"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fontScale="92500"/>
          </a:bodyPr>
          <a:lstStyle/>
          <a:p>
            <a:r>
              <a:rPr lang="es-ES" sz="1200" dirty="0" smtClean="0">
                <a:latin typeface="Arial Black" pitchFamily="34" charset="0"/>
              </a:rPr>
              <a:t>27- Ejecutamos el resaltado. Si ya tenemos hecha una configuración del servidor, será necesario decir que no la usaremos en caso de que el intento anterior haya fallado, esto es importante, ya que sino no podremos arrancar debidamente el servidor gráfico en modo VGA de 16 Colores (compatible con casi todas las placas de video).configuración de todos los </a:t>
            </a:r>
            <a:r>
              <a:rPr lang="es-ES" sz="1200" dirty="0" smtClean="0">
                <a:latin typeface="Arial Black" pitchFamily="34" charset="0"/>
                <a:hlinkClick r:id="rId2"/>
              </a:rPr>
              <a:t>dispositivos.</a:t>
            </a:r>
            <a:endParaRPr lang="es-ES" sz="1200" dirty="0" smtClean="0">
              <a:latin typeface="Arial Black" pitchFamily="34" charset="0"/>
            </a:endParaRPr>
          </a:p>
          <a:p>
            <a:r>
              <a:rPr lang="es-ES" sz="1200" dirty="0" smtClean="0">
                <a:latin typeface="Arial Black" pitchFamily="34" charset="0"/>
              </a:rPr>
              <a:t>28-Lo primero que haremos será crear un archivo de configuración de Xorg llamado xorg.confsiguiendo las siguientes instrucciones en la terminal.</a:t>
            </a:r>
            <a:br>
              <a:rPr lang="es-ES" sz="1200" dirty="0" smtClean="0">
                <a:latin typeface="Arial Black" pitchFamily="34" charset="0"/>
              </a:rPr>
            </a:b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Primero creamos el archivo xorg.conf y lo abrimos con </a:t>
            </a:r>
            <a:r>
              <a:rPr lang="es-ES" sz="1200" b="1" dirty="0" smtClean="0">
                <a:latin typeface="Arial Black" pitchFamily="34" charset="0"/>
              </a:rPr>
              <a:t>Leafpad</a:t>
            </a:r>
            <a:r>
              <a:rPr lang="es-ES" sz="1200" dirty="0" smtClean="0">
                <a:latin typeface="Arial Black" pitchFamily="34" charset="0"/>
              </a:rPr>
              <a:t> para que nos quede fácil ingresar la información de configuración.</a:t>
            </a:r>
            <a:br>
              <a:rPr lang="es-ES" sz="1200" dirty="0" smtClean="0">
                <a:latin typeface="Arial Black" pitchFamily="34" charset="0"/>
              </a:rPr>
            </a:b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Recuerda modificar la sección Modes para especificar la resolución que deseas para tu sesión de Xorg.</a:t>
            </a:r>
            <a:endParaRPr lang="es-ES" sz="1200" dirty="0">
              <a:latin typeface="Arial Black" pitchFamily="34" charset="0"/>
            </a:endParaRPr>
          </a:p>
        </p:txBody>
      </p:sp>
      <p:sp>
        <p:nvSpPr>
          <p:cNvPr id="6" name="5 Marcador de contenido"/>
          <p:cNvSpPr>
            <a:spLocks noGrp="1"/>
          </p:cNvSpPr>
          <p:nvPr>
            <p:ph sz="quarter" idx="4"/>
          </p:nvPr>
        </p:nvSpPr>
        <p:spPr>
          <a:xfrm>
            <a:off x="4572000" y="1196752"/>
            <a:ext cx="4041775" cy="3941763"/>
          </a:xfrm>
        </p:spPr>
        <p:txBody>
          <a:bodyPr>
            <a:normAutofit/>
          </a:bodyPr>
          <a:lstStyle/>
          <a:p>
            <a:r>
              <a:rPr lang="es-ES" sz="1200" dirty="0" smtClean="0">
                <a:latin typeface="Arial Black" pitchFamily="34" charset="0"/>
              </a:rPr>
              <a:t>29-En el fichero /etc./X11/XF86Config, en la sección screen correspondiente al servidor que se está utilizando actualmente, en la subsection Display correspondiente a la Depth en que estemos trabajando, añadimos la línea:</a:t>
            </a:r>
          </a:p>
          <a:p>
            <a:r>
              <a:rPr lang="es-ES" sz="1200" dirty="0" smtClean="0">
                <a:latin typeface="Arial Black" pitchFamily="34" charset="0"/>
              </a:rPr>
              <a:t>Virtual tamaño </a:t>
            </a:r>
            <a:r>
              <a:rPr lang="es-ES" sz="1200" dirty="0" err="1" smtClean="0">
                <a:latin typeface="Arial Black" pitchFamily="34" charset="0"/>
              </a:rPr>
              <a:t>tamaño</a:t>
            </a:r>
            <a:r>
              <a:rPr lang="es-ES" sz="1200" dirty="0" smtClean="0">
                <a:latin typeface="Arial Black" pitchFamily="34" charset="0"/>
              </a:rPr>
              <a:t> #en píxeles</a:t>
            </a:r>
          </a:p>
          <a:p>
            <a:r>
              <a:rPr lang="es-ES" sz="1200" dirty="0" smtClean="0">
                <a:latin typeface="Arial Black" pitchFamily="34" charset="0"/>
              </a:rPr>
              <a:t>Un ejemplo:</a:t>
            </a:r>
          </a:p>
          <a:p>
            <a:r>
              <a:rPr lang="es-ES" sz="1200" dirty="0" smtClean="0">
                <a:latin typeface="Arial Black" pitchFamily="34" charset="0"/>
              </a:rPr>
              <a:t>Virtual 1024 768</a:t>
            </a:r>
          </a:p>
          <a:p>
            <a:r>
              <a:rPr lang="es-ES" sz="1200" dirty="0" smtClean="0">
                <a:latin typeface="Arial Black" pitchFamily="34" charset="0"/>
              </a:rPr>
              <a:t>Hay que puntualizar que si existe una resolución definida de Modes mayor que el escritorio virtual, esta no se podrá utilizar. Resumiendo, no se puede tener una resolución de trabajo mayor que el escritorio virtual.</a:t>
            </a:r>
            <a:endParaRPr lang="es-ES" sz="1200" dirty="0">
              <a:latin typeface="Arial Black" pitchFamily="34"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a:bodyPr>
          <a:lstStyle/>
          <a:p>
            <a:r>
              <a:rPr lang="es-ES" sz="1200" dirty="0" smtClean="0">
                <a:latin typeface="Arial Black" pitchFamily="34" charset="0"/>
              </a:rPr>
              <a:t>1) Mediante la línea de comandos: </a:t>
            </a:r>
            <a:br>
              <a:rPr lang="es-ES" sz="1200" dirty="0" smtClean="0">
                <a:latin typeface="Arial Black" pitchFamily="34" charset="0"/>
              </a:rPr>
            </a:br>
            <a:r>
              <a:rPr lang="es-ES" sz="1200" dirty="0" smtClean="0">
                <a:latin typeface="Arial Black" pitchFamily="34" charset="0"/>
              </a:rPr>
              <a:t>[user@localhost]# startx --bpp resolución (dónde resolución es 8, 16,24 ó 32) </a:t>
            </a:r>
            <a:br>
              <a:rPr lang="es-ES" sz="1200" dirty="0" smtClean="0">
                <a:latin typeface="Arial Black" pitchFamily="34" charset="0"/>
              </a:rPr>
            </a:br>
            <a:r>
              <a:rPr lang="es-ES" sz="1200" dirty="0" smtClean="0">
                <a:latin typeface="Arial Black" pitchFamily="34" charset="0"/>
              </a:rPr>
              <a:t>2) Mediante el fichero de configuración:</a:t>
            </a:r>
            <a:br>
              <a:rPr lang="es-ES" sz="1200" dirty="0" smtClean="0">
                <a:latin typeface="Arial Black" pitchFamily="34" charset="0"/>
              </a:rPr>
            </a:br>
            <a:r>
              <a:rPr lang="es-ES" sz="1200" dirty="0" smtClean="0">
                <a:latin typeface="Arial Black" pitchFamily="34" charset="0"/>
              </a:rPr>
              <a:t>En el fichero /etc./X11/XF86Config, en la sección screen correspondiente al servidor que se está utilizando actualmente, añadimos la línea: </a:t>
            </a:r>
            <a:br>
              <a:rPr lang="es-ES" sz="1200" dirty="0" smtClean="0">
                <a:latin typeface="Arial Black" pitchFamily="34" charset="0"/>
              </a:rPr>
            </a:br>
            <a:r>
              <a:rPr lang="es-ES" sz="1200" dirty="0" smtClean="0">
                <a:latin typeface="Arial Black" pitchFamily="34" charset="0"/>
              </a:rPr>
              <a:t>DefaultColorDepth depth_que_queramos_utilizar</a:t>
            </a:r>
            <a:br>
              <a:rPr lang="es-ES" sz="1200" dirty="0" smtClean="0">
                <a:latin typeface="Arial Black" pitchFamily="34" charset="0"/>
              </a:rPr>
            </a:br>
            <a:r>
              <a:rPr lang="es-ES" sz="1200" dirty="0" smtClean="0">
                <a:latin typeface="Arial Black" pitchFamily="34" charset="0"/>
              </a:rPr>
              <a:t>Un ejemplo: </a:t>
            </a:r>
            <a:br>
              <a:rPr lang="es-ES" sz="1200" dirty="0" smtClean="0">
                <a:latin typeface="Arial Black" pitchFamily="34" charset="0"/>
              </a:rPr>
            </a:br>
            <a:r>
              <a:rPr lang="es-ES" sz="1200" dirty="0" smtClean="0">
                <a:latin typeface="Arial Black" pitchFamily="34" charset="0"/>
              </a:rPr>
              <a:t>DefaultColorDepth 16</a:t>
            </a:r>
            <a:br>
              <a:rPr lang="es-ES" sz="1200" dirty="0" smtClean="0">
                <a:latin typeface="Arial Black" pitchFamily="34" charset="0"/>
              </a:rPr>
            </a:br>
            <a:r>
              <a:rPr lang="es-ES" sz="1200" dirty="0" smtClean="0">
                <a:latin typeface="Arial Black" pitchFamily="34" charset="0"/>
              </a:rPr>
              <a:t>Un Depth con valor 8 significa que trabajaremos a 256 colores, uno con valor 32 truecolor. No todas las tarjetas graficas podrán utilizar todos los Depth disponibles en todas las resoluciones, todo dependerá de la tarjeta grafica y de la memoria que esta tenga.</a:t>
            </a:r>
            <a:endParaRPr lang="es-ES" sz="1200" dirty="0">
              <a:latin typeface="Arial Black" pitchFamily="34" charset="0"/>
            </a:endParaRPr>
          </a:p>
        </p:txBody>
      </p:sp>
      <p:sp>
        <p:nvSpPr>
          <p:cNvPr id="6" name="5 Marcador de contenido"/>
          <p:cNvSpPr>
            <a:spLocks noGrp="1"/>
          </p:cNvSpPr>
          <p:nvPr>
            <p:ph sz="quarter" idx="4"/>
          </p:nvPr>
        </p:nvSpPr>
        <p:spPr/>
        <p:txBody>
          <a:bodyPr>
            <a:normAutofit/>
          </a:bodyPr>
          <a:lstStyle/>
          <a:p>
            <a:r>
              <a:rPr lang="es-ES" sz="1200" dirty="0" smtClean="0">
                <a:latin typeface="Arial Black" pitchFamily="34" charset="0"/>
              </a:rPr>
              <a:t>31-Para arrancar directamente en XWindow (o no hacerlo) todo el proceso de configuración gira en torno a cambiar el runlevel (o nivel de ejecución en que arranca Linux).</a:t>
            </a:r>
          </a:p>
          <a:p>
            <a:r>
              <a:rPr lang="es-ES" sz="1200" dirty="0" smtClean="0">
                <a:latin typeface="Arial Black" pitchFamily="34" charset="0"/>
              </a:rPr>
              <a:t>El runlevel es, dicho de una manera sencilla, el modo en que arranca Linux. Por defecto el runlevel suele ser el 2 ó el 3, es decir, arranque en modo texto o consola ó en modo gráfico. Para cada distribución suele haber una lista de runleves y sus significados, aunque casi se puede decir que son similares para todas ellas. </a:t>
            </a:r>
            <a:endParaRPr lang="es-ES" sz="1200" dirty="0">
              <a:latin typeface="Arial Black" pitchFamily="34" charset="0"/>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a:bodyPr>
          <a:lstStyle/>
          <a:p>
            <a:r>
              <a:rPr lang="es-ES" sz="1200" dirty="0" smtClean="0">
                <a:latin typeface="Arial Black" pitchFamily="34" charset="0"/>
              </a:rPr>
              <a:t>32-Programa informático que controla la ubicación y apariencia de las ventanas bajo un sistema de ventanas en una interfaz gráfica de usuario.1 2</a:t>
            </a:r>
            <a:br>
              <a:rPr lang="es-ES" sz="1200" dirty="0" smtClean="0">
                <a:latin typeface="Arial Black" pitchFamily="34" charset="0"/>
              </a:rPr>
            </a:br>
            <a:r>
              <a:rPr lang="es-ES" sz="1200" dirty="0" smtClean="0">
                <a:latin typeface="Arial Black" pitchFamily="34" charset="0"/>
              </a:rPr>
              <a:t>Las acciones asociadas al gestor de ventanas suelen ser, abrir, cerrar, minimizar, maximizar, mover, escalar y mantener un listado de las ventanas abiertas. Es también muy común que el gestor de ventanas integre elementos como: el decorador de ventanas, un panel, un visor </a:t>
            </a:r>
          </a:p>
          <a:p>
            <a:r>
              <a:rPr lang="es-ES" sz="1200" dirty="0" smtClean="0">
                <a:latin typeface="Arial Black" pitchFamily="34" charset="0"/>
              </a:rPr>
              <a:t>33-</a:t>
            </a:r>
            <a:endParaRPr lang="es-ES" sz="1200" dirty="0">
              <a:latin typeface="Arial Black" pitchFamily="34" charset="0"/>
            </a:endParaRPr>
          </a:p>
        </p:txBody>
      </p:sp>
      <p:sp>
        <p:nvSpPr>
          <p:cNvPr id="6" name="5 Marcador de contenido"/>
          <p:cNvSpPr>
            <a:spLocks noGrp="1"/>
          </p:cNvSpPr>
          <p:nvPr>
            <p:ph sz="quarter" idx="4"/>
          </p:nvPr>
        </p:nvSpPr>
        <p:spPr/>
        <p:txBody>
          <a:bodyPr>
            <a:noAutofit/>
          </a:bodyPr>
          <a:lstStyle/>
          <a:p>
            <a:r>
              <a:rPr lang="es-ES" sz="1200" dirty="0" smtClean="0">
                <a:latin typeface="Arial Black" pitchFamily="34" charset="0"/>
              </a:rPr>
              <a:t>33-Para ello, simplemente debemos ir al directorio HOME del usuario en cuestión (/home/usuario) o de root (/root) y editar (creándolo si no existe) el fichero de texto .xinitrc . En este fichero pondremos una línea que indicará el Gestor de Ventanas que deseamos utilizar, en el formato:</a:t>
            </a:r>
          </a:p>
          <a:p>
            <a:r>
              <a:rPr lang="es-ES" sz="1200" dirty="0" smtClean="0">
                <a:latin typeface="Arial Black" pitchFamily="34" charset="0"/>
              </a:rPr>
              <a:t>exec ejecutable_del_gestor_de_ventanas Además podemos utilizar líneas de comentarios que comiencen por el carácter '#' y que XWindow ignorará:</a:t>
            </a:r>
          </a:p>
          <a:p>
            <a:r>
              <a:rPr lang="es-ES" sz="1200" dirty="0" smtClean="0">
                <a:latin typeface="Arial Black" pitchFamily="34" charset="0"/>
              </a:rPr>
              <a:t>Ejemplos de ficheros .xinitrc:</a:t>
            </a:r>
          </a:p>
          <a:p>
            <a:r>
              <a:rPr lang="es-ES" sz="1200" dirty="0" smtClean="0">
                <a:latin typeface="Arial Black" pitchFamily="34" charset="0"/>
              </a:rPr>
              <a:t># utilizar afterstep exec afterstep otro ejemplo podría ser lanzar kde: # utilizar KDE exec startkde Así, dependiendo del ejecutable que lancemos (startkde, gnome-session, icewm, wmaker, ctwm, fvwm2, wmaker, blackbox, etc.) podremos arrancar el WM deseado.</a:t>
            </a:r>
          </a:p>
          <a:p>
            <a:r>
              <a:rPr lang="es-ES" sz="1200" b="1" dirty="0" smtClean="0">
                <a:latin typeface="Arial Black" pitchFamily="34" charset="0"/>
              </a:rPr>
              <a:t>NOTA</a:t>
            </a:r>
            <a:r>
              <a:rPr lang="es-ES" sz="1200" dirty="0" smtClean="0">
                <a:latin typeface="Arial Black" pitchFamily="34" charset="0"/>
              </a:rPr>
              <a:t>: Si tenemos nuestro sistema configurado para arrancar directamente en XWindow, tendremos que utilizar el fichero .</a:t>
            </a:r>
            <a:r>
              <a:rPr lang="es-ES" sz="1200" dirty="0" err="1" smtClean="0">
                <a:latin typeface="Arial Black" pitchFamily="34" charset="0"/>
              </a:rPr>
              <a:t>Xclients</a:t>
            </a:r>
            <a:r>
              <a:rPr lang="es-ES" sz="1200" dirty="0" smtClean="0">
                <a:latin typeface="Arial Black" pitchFamily="34" charset="0"/>
              </a:rPr>
              <a:t> en vez de .xinitrc, el formato es igual en los dos ficheros.</a:t>
            </a:r>
            <a:endParaRPr lang="es-ES" sz="1200" dirty="0">
              <a:latin typeface="Arial Black" pitchFamily="34"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Autofit/>
          </a:bodyPr>
          <a:lstStyle/>
          <a:p>
            <a:r>
              <a:rPr lang="es-ES" sz="1200" dirty="0" smtClean="0">
                <a:latin typeface="Arial Black" pitchFamily="34" charset="0"/>
              </a:rPr>
              <a:t>34-puedo conseguir el gestor de ventana en varias paginas web:</a:t>
            </a:r>
            <a:br>
              <a:rPr lang="es-ES" sz="1200" dirty="0" smtClean="0">
                <a:latin typeface="Arial Black" pitchFamily="34" charset="0"/>
              </a:rPr>
            </a:br>
            <a:r>
              <a:rPr lang="es-ES" sz="1200" dirty="0" smtClean="0">
                <a:latin typeface="Arial Black" pitchFamily="34" charset="0"/>
              </a:rPr>
              <a:t/>
            </a:r>
            <a:br>
              <a:rPr lang="es-ES" sz="1200" dirty="0" smtClean="0">
                <a:latin typeface="Arial Black" pitchFamily="34" charset="0"/>
              </a:rPr>
            </a:br>
            <a:r>
              <a:rPr lang="es-ES" sz="1200" b="1" dirty="0" smtClean="0">
                <a:latin typeface="Arial Black" pitchFamily="34" charset="0"/>
              </a:rPr>
              <a:t>AfterStep</a:t>
            </a:r>
            <a:r>
              <a:rPr lang="es-ES" sz="1200" dirty="0" smtClean="0">
                <a:latin typeface="Arial Black" pitchFamily="34" charset="0"/>
              </a:rPr>
              <a:t>: </a:t>
            </a:r>
            <a:r>
              <a:rPr lang="es-ES" sz="1200" dirty="0" smtClean="0">
                <a:latin typeface="Arial Black" pitchFamily="34" charset="0"/>
                <a:hlinkClick r:id="rId2"/>
              </a:rPr>
              <a:t>http://www.afterstep.org</a:t>
            </a:r>
            <a:endParaRPr lang="es-ES" sz="1200" dirty="0" smtClean="0">
              <a:latin typeface="Arial Black" pitchFamily="34" charset="0"/>
            </a:endParaRPr>
          </a:p>
          <a:p>
            <a:r>
              <a:rPr lang="es-ES" sz="1200" b="1" dirty="0" smtClean="0">
                <a:latin typeface="Arial Black" pitchFamily="34" charset="0"/>
              </a:rPr>
              <a:t>Gnome</a:t>
            </a:r>
            <a:r>
              <a:rPr lang="es-ES" sz="1200" dirty="0" smtClean="0">
                <a:latin typeface="Arial Black" pitchFamily="34" charset="0"/>
              </a:rPr>
              <a:t>: </a:t>
            </a:r>
            <a:r>
              <a:rPr lang="es-ES" sz="1200" dirty="0" smtClean="0">
                <a:latin typeface="Arial Black" pitchFamily="34" charset="0"/>
                <a:hlinkClick r:id="rId3"/>
              </a:rPr>
              <a:t>http://www.gnome.org/</a:t>
            </a:r>
            <a:endParaRPr lang="es-ES" sz="1200" dirty="0" smtClean="0">
              <a:latin typeface="Arial Black" pitchFamily="34" charset="0"/>
            </a:endParaRPr>
          </a:p>
          <a:p>
            <a:r>
              <a:rPr lang="es-ES" sz="1200" b="1" dirty="0" smtClean="0">
                <a:latin typeface="Arial Black" pitchFamily="34" charset="0"/>
              </a:rPr>
              <a:t>KDE</a:t>
            </a:r>
            <a:r>
              <a:rPr lang="es-ES" sz="1200" dirty="0" smtClean="0">
                <a:latin typeface="Arial Black" pitchFamily="34" charset="0"/>
              </a:rPr>
              <a:t>: </a:t>
            </a:r>
            <a:r>
              <a:rPr lang="es-ES" sz="1200" dirty="0" smtClean="0">
                <a:latin typeface="Arial Black" pitchFamily="34" charset="0"/>
                <a:hlinkClick r:id="rId4"/>
              </a:rPr>
              <a:t>http://www.kde.org</a:t>
            </a:r>
            <a:endParaRPr lang="es-ES" sz="1200" dirty="0" smtClean="0">
              <a:latin typeface="Arial Black" pitchFamily="34" charset="0"/>
            </a:endParaRPr>
          </a:p>
          <a:p>
            <a:r>
              <a:rPr lang="es-ES" sz="1200" b="1" dirty="0" smtClean="0">
                <a:latin typeface="Arial Black" pitchFamily="34" charset="0"/>
              </a:rPr>
              <a:t>FVWM</a:t>
            </a:r>
            <a:r>
              <a:rPr lang="es-ES" sz="1200" dirty="0" smtClean="0">
                <a:latin typeface="Arial Black" pitchFamily="34" charset="0"/>
              </a:rPr>
              <a:t>: </a:t>
            </a:r>
            <a:r>
              <a:rPr lang="es-ES" sz="1200" dirty="0" smtClean="0">
                <a:latin typeface="Arial Black" pitchFamily="34" charset="0"/>
                <a:hlinkClick r:id="rId5"/>
              </a:rPr>
              <a:t>http://www.hpc.uh.edu/fvwm/</a:t>
            </a:r>
            <a:endParaRPr lang="es-ES" sz="1200" dirty="0" smtClean="0">
              <a:latin typeface="Arial Black" pitchFamily="34" charset="0"/>
            </a:endParaRPr>
          </a:p>
          <a:p>
            <a:r>
              <a:rPr lang="es-ES" sz="1200" b="1" dirty="0" smtClean="0">
                <a:latin typeface="Arial Black" pitchFamily="34" charset="0"/>
              </a:rPr>
              <a:t>Enlightenment</a:t>
            </a:r>
            <a:r>
              <a:rPr lang="es-ES" sz="1200" dirty="0" smtClean="0">
                <a:latin typeface="Arial Black" pitchFamily="34" charset="0"/>
              </a:rPr>
              <a:t>: </a:t>
            </a:r>
            <a:r>
              <a:rPr lang="es-ES" sz="1200" dirty="0" smtClean="0">
                <a:latin typeface="Arial Black" pitchFamily="34" charset="0"/>
                <a:hlinkClick r:id="rId6"/>
              </a:rPr>
              <a:t>http://www.rasterman.com/</a:t>
            </a:r>
            <a:endParaRPr lang="es-ES" sz="1200" dirty="0" smtClean="0">
              <a:latin typeface="Arial Black" pitchFamily="34" charset="0"/>
            </a:endParaRPr>
          </a:p>
          <a:p>
            <a:r>
              <a:rPr lang="es-ES" sz="1200" b="1" dirty="0" smtClean="0">
                <a:latin typeface="Arial Black" pitchFamily="34" charset="0"/>
              </a:rPr>
              <a:t>WindowMaker</a:t>
            </a:r>
            <a:r>
              <a:rPr lang="es-ES" sz="1200" dirty="0" smtClean="0">
                <a:latin typeface="Arial Black" pitchFamily="34" charset="0"/>
              </a:rPr>
              <a:t>: </a:t>
            </a:r>
            <a:r>
              <a:rPr lang="es-ES" sz="1200" dirty="0" smtClean="0">
                <a:latin typeface="Arial Black" pitchFamily="34" charset="0"/>
                <a:hlinkClick r:id="rId7"/>
              </a:rPr>
              <a:t>http://www.windowmaker.org/</a:t>
            </a:r>
            <a:endParaRPr lang="es-ES" sz="1200" dirty="0" smtClean="0">
              <a:latin typeface="Arial Black" pitchFamily="34" charset="0"/>
            </a:endParaRPr>
          </a:p>
          <a:p>
            <a:r>
              <a:rPr lang="es-ES" sz="1200" b="1" dirty="0" smtClean="0">
                <a:latin typeface="Arial Black" pitchFamily="34" charset="0"/>
              </a:rPr>
              <a:t>mlvwm</a:t>
            </a:r>
            <a:r>
              <a:rPr lang="es-ES" sz="1200" dirty="0" smtClean="0">
                <a:latin typeface="Arial Black" pitchFamily="34" charset="0"/>
              </a:rPr>
              <a:t>: </a:t>
            </a:r>
            <a:r>
              <a:rPr lang="es-ES" sz="1200" dirty="0" smtClean="0">
                <a:latin typeface="Arial Black" pitchFamily="34" charset="0"/>
                <a:hlinkClick r:id="rId8"/>
              </a:rPr>
              <a:t>http://www.bioele.nuee.nagoya-u.ac.jp/member/tak/mlvwm.html</a:t>
            </a:r>
            <a:endParaRPr lang="es-ES" sz="1200" dirty="0" smtClean="0">
              <a:latin typeface="Arial Black" pitchFamily="34" charset="0"/>
            </a:endParaRPr>
          </a:p>
          <a:p>
            <a:r>
              <a:rPr lang="es-ES" sz="1200" b="1" dirty="0" smtClean="0">
                <a:latin typeface="Arial Black" pitchFamily="34" charset="0"/>
              </a:rPr>
              <a:t>TkDesk</a:t>
            </a:r>
            <a:r>
              <a:rPr lang="es-ES" sz="1200" dirty="0" smtClean="0">
                <a:latin typeface="Arial Black" pitchFamily="34" charset="0"/>
              </a:rPr>
              <a:t>: </a:t>
            </a:r>
            <a:r>
              <a:rPr lang="es-ES" sz="1200" dirty="0" smtClean="0">
                <a:latin typeface="Arial Black" pitchFamily="34" charset="0"/>
                <a:hlinkClick r:id="rId9"/>
              </a:rPr>
              <a:t>http://people.mainz.netsurf.de/~bolik/tkdesk/</a:t>
            </a:r>
            <a:endParaRPr lang="es-ES" sz="1200" dirty="0" smtClean="0">
              <a:latin typeface="Arial Black" pitchFamily="34" charset="0"/>
            </a:endParaRPr>
          </a:p>
          <a:p>
            <a:r>
              <a:rPr lang="es-ES" sz="1200" b="1" dirty="0" smtClean="0">
                <a:latin typeface="Arial Black" pitchFamily="34" charset="0"/>
              </a:rPr>
              <a:t>eXode</a:t>
            </a:r>
            <a:r>
              <a:rPr lang="es-ES" sz="1200" dirty="0" smtClean="0">
                <a:latin typeface="Arial Black" pitchFamily="34" charset="0"/>
              </a:rPr>
              <a:t>: </a:t>
            </a:r>
            <a:r>
              <a:rPr lang="es-ES" sz="1200" dirty="0" smtClean="0">
                <a:latin typeface="Arial Black" pitchFamily="34" charset="0"/>
                <a:hlinkClick r:id="rId10"/>
              </a:rPr>
              <a:t>http://www.simplicity.net/exode/</a:t>
            </a:r>
            <a:endParaRPr lang="es-ES" sz="1200" dirty="0" smtClean="0">
              <a:latin typeface="Arial Black" pitchFamily="34" charset="0"/>
            </a:endParaRPr>
          </a:p>
          <a:p>
            <a:r>
              <a:rPr lang="es-ES" sz="1200" b="1" dirty="0" smtClean="0">
                <a:latin typeface="Arial Black" pitchFamily="34" charset="0"/>
              </a:rPr>
              <a:t>wm2</a:t>
            </a:r>
            <a:r>
              <a:rPr lang="es-ES" sz="1200" dirty="0" smtClean="0">
                <a:latin typeface="Arial Black" pitchFamily="34" charset="0"/>
              </a:rPr>
              <a:t>: </a:t>
            </a:r>
            <a:r>
              <a:rPr lang="es-ES" sz="1200" dirty="0" smtClean="0">
                <a:latin typeface="Arial Black" pitchFamily="34" charset="0"/>
                <a:hlinkClick r:id="rId11"/>
              </a:rPr>
              <a:t>http://www.all-day-breakfast.com/wm2/</a:t>
            </a:r>
            <a:endParaRPr lang="es-ES" sz="1200" dirty="0" smtClean="0">
              <a:latin typeface="Arial Black" pitchFamily="34" charset="0"/>
            </a:endParaRPr>
          </a:p>
          <a:p>
            <a:r>
              <a:rPr lang="es-ES" sz="1200" b="1" dirty="0" smtClean="0">
                <a:latin typeface="Arial Black" pitchFamily="34" charset="0"/>
              </a:rPr>
              <a:t>icewm</a:t>
            </a:r>
            <a:r>
              <a:rPr lang="es-ES" sz="1200" dirty="0" smtClean="0">
                <a:latin typeface="Arial Black" pitchFamily="34" charset="0"/>
              </a:rPr>
              <a:t>: </a:t>
            </a:r>
            <a:r>
              <a:rPr lang="es-ES" sz="1200" dirty="0" smtClean="0">
                <a:latin typeface="Arial Black" pitchFamily="34" charset="0"/>
                <a:hlinkClick r:id="rId12"/>
              </a:rPr>
              <a:t>http://www.kiss.uni-lj.si/~k4fr0235/icewm/</a:t>
            </a:r>
            <a:endParaRPr lang="es-ES" sz="1200" dirty="0">
              <a:latin typeface="Arial Black" pitchFamily="34" charset="0"/>
            </a:endParaRPr>
          </a:p>
        </p:txBody>
      </p:sp>
      <p:sp>
        <p:nvSpPr>
          <p:cNvPr id="6" name="5 Marcador de contenido"/>
          <p:cNvSpPr>
            <a:spLocks noGrp="1"/>
          </p:cNvSpPr>
          <p:nvPr>
            <p:ph sz="quarter" idx="4"/>
          </p:nvPr>
        </p:nvSpPr>
        <p:spPr/>
        <p:txBody>
          <a:bodyPr>
            <a:normAutofit/>
          </a:bodyPr>
          <a:lstStyle/>
          <a:p>
            <a:r>
              <a:rPr lang="es-ES" sz="1200" dirty="0" smtClean="0">
                <a:latin typeface="Arial Black" pitchFamily="34" charset="0"/>
              </a:rPr>
              <a:t>35-Un </a:t>
            </a:r>
            <a:r>
              <a:rPr lang="es-ES" sz="1200" b="1" dirty="0" smtClean="0">
                <a:latin typeface="Arial Black" pitchFamily="34" charset="0"/>
              </a:rPr>
              <a:t>módem</a:t>
            </a:r>
            <a:r>
              <a:rPr lang="es-ES" sz="1200" dirty="0" smtClean="0">
                <a:latin typeface="Arial Black" pitchFamily="34" charset="0"/>
              </a:rPr>
              <a:t> es un dispositivo que sirve para enviar una señal llamada </a:t>
            </a:r>
            <a:r>
              <a:rPr lang="es-ES" sz="1200" i="1" dirty="0" smtClean="0">
                <a:latin typeface="Arial Black" pitchFamily="34" charset="0"/>
              </a:rPr>
              <a:t>moduladora</a:t>
            </a:r>
            <a:r>
              <a:rPr lang="es-ES" sz="1200" dirty="0" smtClean="0">
                <a:latin typeface="Arial Black" pitchFamily="34" charset="0"/>
              </a:rPr>
              <a:t> mediante otra señal llamada </a:t>
            </a:r>
            <a:r>
              <a:rPr lang="es-ES" sz="1200" i="1" dirty="0" smtClean="0">
                <a:latin typeface="Arial Black" pitchFamily="34" charset="0"/>
              </a:rPr>
              <a:t>portadora</a:t>
            </a:r>
            <a:r>
              <a:rPr lang="es-ES" sz="1200" dirty="0" smtClean="0">
                <a:latin typeface="Arial Black" pitchFamily="34" charset="0"/>
              </a:rPr>
              <a:t>.</a:t>
            </a:r>
          </a:p>
          <a:p>
            <a:r>
              <a:rPr lang="es-ES" sz="1200" dirty="0" smtClean="0">
                <a:latin typeface="Arial Black" pitchFamily="34" charset="0"/>
              </a:rPr>
              <a:t> Un </a:t>
            </a:r>
            <a:r>
              <a:rPr lang="es-ES" sz="1200" b="1" dirty="0" smtClean="0">
                <a:latin typeface="Arial Black" pitchFamily="34" charset="0"/>
              </a:rPr>
              <a:t>puerto serie</a:t>
            </a:r>
            <a:r>
              <a:rPr lang="es-ES" sz="1200" dirty="0" smtClean="0">
                <a:latin typeface="Arial Black" pitchFamily="34" charset="0"/>
              </a:rPr>
              <a:t> o </a:t>
            </a:r>
            <a:r>
              <a:rPr lang="es-ES" sz="1200" b="1" dirty="0" smtClean="0">
                <a:latin typeface="Arial Black" pitchFamily="34" charset="0"/>
              </a:rPr>
              <a:t>puerto serial</a:t>
            </a:r>
            <a:r>
              <a:rPr lang="es-ES" sz="1200" dirty="0" smtClean="0">
                <a:latin typeface="Arial Black" pitchFamily="34" charset="0"/>
              </a:rPr>
              <a:t> es una </a:t>
            </a:r>
            <a:r>
              <a:rPr lang="es-ES" sz="1200" dirty="0" smtClean="0">
                <a:latin typeface="Arial Black" pitchFamily="34" charset="0"/>
                <a:hlinkClick r:id="rId13"/>
              </a:rPr>
              <a:t>interfaz</a:t>
            </a:r>
            <a:r>
              <a:rPr lang="es-ES" sz="1200" dirty="0" smtClean="0">
                <a:latin typeface="Arial Black" pitchFamily="34" charset="0"/>
              </a:rPr>
              <a:t> de comunicaciones de datos digitales, frecuentemente utilizado por computadoras y </a:t>
            </a:r>
            <a:r>
              <a:rPr lang="es-ES" sz="1200" dirty="0" smtClean="0">
                <a:latin typeface="Arial Black" pitchFamily="34" charset="0"/>
                <a:hlinkClick r:id="rId14"/>
              </a:rPr>
              <a:t>periféricos</a:t>
            </a:r>
            <a:r>
              <a:rPr lang="es-ES" sz="1200" dirty="0" smtClean="0">
                <a:latin typeface="Arial Black" pitchFamily="34" charset="0"/>
              </a:rPr>
              <a:t>, donde la información es transmitida </a:t>
            </a:r>
            <a:r>
              <a:rPr lang="es-ES" sz="1200" dirty="0" smtClean="0">
                <a:latin typeface="Arial Black" pitchFamily="34" charset="0"/>
                <a:hlinkClick r:id="rId15"/>
              </a:rPr>
              <a:t>bit</a:t>
            </a:r>
            <a:r>
              <a:rPr lang="es-ES" sz="1200" dirty="0" smtClean="0">
                <a:latin typeface="Arial Black" pitchFamily="34" charset="0"/>
              </a:rPr>
              <a:t> a bit enviando un solo bit a la vez, en contraste con el </a:t>
            </a:r>
            <a:r>
              <a:rPr lang="es-ES" sz="1200" dirty="0" smtClean="0">
                <a:latin typeface="Arial Black" pitchFamily="34" charset="0"/>
                <a:hlinkClick r:id="rId16"/>
              </a:rPr>
              <a:t>puerto paralelo</a:t>
            </a:r>
            <a:r>
              <a:rPr lang="es-ES" sz="1200" dirty="0" smtClean="0">
                <a:latin typeface="Arial Black" pitchFamily="34" charset="0"/>
              </a:rPr>
              <a:t> que envía varios bits simultáneamente</a:t>
            </a:r>
            <a:endParaRPr lang="es-ES" sz="1200" dirty="0">
              <a:latin typeface="Arial Black" pitchFamily="34" charset="0"/>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a:bodyPr>
          <a:lstStyle/>
          <a:p>
            <a:r>
              <a:rPr lang="es-ES" sz="1200" dirty="0" smtClean="0">
                <a:latin typeface="Arial Black" pitchFamily="34" charset="0"/>
              </a:rPr>
              <a:t>36-Son modems internos "capados". Los fabricantes les quitan chips para que sean más baratos. Por ejemplo, algunos no tienen UART, a otros les quitan los protocolos de compresión, etc. Para que tengan las mismas funciones que los modems "de verdad", las funciones correspondientes a los chips retirados las tienen que realizar drivers del sistema operativo, o sea el microprocesador del ordenador.</a:t>
            </a:r>
          </a:p>
          <a:p>
            <a:r>
              <a:rPr lang="es-ES" sz="1200" dirty="0" smtClean="0">
                <a:latin typeface="Arial Black" pitchFamily="34" charset="0"/>
              </a:rPr>
              <a:t>Los fabricantes de los distintos modems sólo ofrecen drivers para Windows y no dan especificaciones de como se programan, y así desarrollar versiones para Linux. Por tanto estos modems no funcionan en Linux.</a:t>
            </a:r>
          </a:p>
          <a:p>
            <a:endParaRPr lang="es-ES" sz="1200" dirty="0">
              <a:latin typeface="Arial Black" pitchFamily="34" charset="0"/>
            </a:endParaRPr>
          </a:p>
        </p:txBody>
      </p:sp>
      <p:sp>
        <p:nvSpPr>
          <p:cNvPr id="6" name="5 Marcador de contenido"/>
          <p:cNvSpPr>
            <a:spLocks noGrp="1"/>
          </p:cNvSpPr>
          <p:nvPr>
            <p:ph sz="quarter" idx="4"/>
          </p:nvPr>
        </p:nvSpPr>
        <p:spPr/>
        <p:txBody>
          <a:bodyPr>
            <a:noAutofit/>
          </a:bodyPr>
          <a:lstStyle/>
          <a:p>
            <a:r>
              <a:rPr lang="es-ES" sz="1200" dirty="0" smtClean="0">
                <a:latin typeface="Arial Black" pitchFamily="34" charset="0"/>
              </a:rPr>
              <a:t>37-En general, sólo puertos serie en estos casos: deberás configurar los </a:t>
            </a:r>
          </a:p>
          <a:p>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Tu modem es interno y Plug'n'Play. Deberás configurar el modem y al menos el puerto serie que incorpora.</a:t>
            </a:r>
            <a:br>
              <a:rPr lang="es-ES" sz="1200" dirty="0" smtClean="0">
                <a:latin typeface="Arial Black" pitchFamily="34" charset="0"/>
              </a:rPr>
            </a:br>
            <a:endParaRPr lang="es-ES" sz="1200" dirty="0" smtClean="0">
              <a:latin typeface="Arial Black" pitchFamily="34" charset="0"/>
            </a:endParaRPr>
          </a:p>
          <a:p>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Tienes más de dos puertos serie, contando además con los que incorporan los modems internos (si tienes alguno). Por lo general deberás configurar todos los puertos a partir del COM3 incluido.</a:t>
            </a:r>
            <a:br>
              <a:rPr lang="es-ES" sz="1200" dirty="0" smtClean="0">
                <a:latin typeface="Arial Black" pitchFamily="34" charset="0"/>
              </a:rPr>
            </a:br>
            <a:endParaRPr lang="es-ES" sz="1200" dirty="0" smtClean="0">
              <a:latin typeface="Arial Black" pitchFamily="34" charset="0"/>
            </a:endParaRPr>
          </a:p>
          <a:p>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Un tercer caso, más raro, que consistiría en tener un modem interno en COM1 o COM2 y que no usara los recursos estandar (puerto 3f8 e interrupción 4 para COM1, y puerto 2f8 e interrupción 3 para COM2). Los recursos utilizados por el modem pueden consultarse en el Panel de Control de Windows 95 (Sistema -&gt; Administrador de dispositivos -&gt; Puertos COM y LPT -&gt; el puerto que sea -&gt; Recursos). Entonces deberás configurar el puerto del modem.</a:t>
            </a:r>
          </a:p>
          <a:p>
            <a:r>
              <a:rPr lang="es-ES" sz="1200" dirty="0" smtClean="0">
                <a:latin typeface="Arial Black" pitchFamily="34" charset="0"/>
              </a:rPr>
              <a:t/>
            </a:r>
            <a:br>
              <a:rPr lang="es-ES" sz="1200" dirty="0" smtClean="0">
                <a:latin typeface="Arial Black" pitchFamily="34" charset="0"/>
              </a:rPr>
            </a:br>
            <a:endParaRPr lang="es-ES" sz="1200" dirty="0" smtClean="0">
              <a:latin typeface="Arial Black" pitchFamily="34" charset="0"/>
            </a:endParaRPr>
          </a:p>
          <a:p>
            <a:r>
              <a:rPr lang="es-ES" sz="1200" dirty="0" smtClean="0">
                <a:latin typeface="Arial Black" pitchFamily="34" charset="0"/>
              </a:rPr>
              <a:t/>
            </a:r>
            <a:br>
              <a:rPr lang="es-ES" sz="1200" dirty="0" smtClean="0">
                <a:latin typeface="Arial Black" pitchFamily="34" charset="0"/>
              </a:rPr>
            </a:br>
            <a:endParaRPr lang="es-ES" sz="1200" dirty="0">
              <a:latin typeface="Arial Black" pitchFamily="34" charset="0"/>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lnSpcReduction="10000"/>
          </a:bodyPr>
          <a:lstStyle/>
          <a:p>
            <a:r>
              <a:rPr lang="es-ES" sz="1200" dirty="0" smtClean="0">
                <a:latin typeface="Arial Black" pitchFamily="34" charset="0"/>
              </a:rPr>
              <a:t>38-Una vez activados los cambios con el comando isapnp para los modems Plug'n'Play y el/los comando(s) setserial necesarios para configurar el/los puerto(s) serie, o se ha reiniciado el ordenador con los scripts de arranque modificados para que ejecuten dichas órdenes (es más seguro hacer lo primero), se puede probar si todo va bien. La forma más sencilla es usar un programa de comunicaciones y enviarle comandos al modem para ver si responde. </a:t>
            </a:r>
          </a:p>
          <a:p>
            <a:r>
              <a:rPr lang="es-ES" sz="1200" dirty="0" smtClean="0">
                <a:latin typeface="Arial Black" pitchFamily="34" charset="0"/>
              </a:rPr>
              <a:t>39-Si todo ha ido bien aparecerá la ventana del kppp y con el ratón accionaremos la tecla</a:t>
            </a:r>
            <a:br>
              <a:rPr lang="es-ES" sz="1200" dirty="0" smtClean="0">
                <a:latin typeface="Arial Black" pitchFamily="34" charset="0"/>
              </a:rPr>
            </a:br>
            <a:r>
              <a:rPr lang="es-ES" sz="1200" dirty="0" smtClean="0">
                <a:latin typeface="Arial Black" pitchFamily="34" charset="0"/>
              </a:rPr>
              <a:t>setup</a:t>
            </a:r>
            <a:br>
              <a:rPr lang="es-ES" sz="1200" dirty="0" smtClean="0">
                <a:latin typeface="Arial Black" pitchFamily="34" charset="0"/>
              </a:rPr>
            </a:br>
            <a:r>
              <a:rPr lang="es-ES" sz="1200" dirty="0" smtClean="0">
                <a:latin typeface="Arial Black" pitchFamily="34" charset="0"/>
              </a:rPr>
              <a:t>Entonces se abrirá la ventana kppp configuration con varias pestañas indicando secciones: Accounts; Device; Modem; PPP y About. Comenzaremos por la primera sección.</a:t>
            </a:r>
            <a:endParaRPr lang="es-ES" sz="1200" dirty="0">
              <a:latin typeface="Arial Black" pitchFamily="34" charset="0"/>
            </a:endParaRPr>
          </a:p>
        </p:txBody>
      </p:sp>
      <p:sp>
        <p:nvSpPr>
          <p:cNvPr id="6" name="5 Marcador de contenido"/>
          <p:cNvSpPr>
            <a:spLocks noGrp="1"/>
          </p:cNvSpPr>
          <p:nvPr>
            <p:ph sz="quarter" idx="4"/>
          </p:nvPr>
        </p:nvSpPr>
        <p:spPr/>
        <p:txBody>
          <a:bodyPr>
            <a:noAutofit/>
          </a:bodyPr>
          <a:lstStyle/>
          <a:p>
            <a:r>
              <a:rPr lang="es-ES" sz="1200" dirty="0" smtClean="0">
                <a:latin typeface="Arial Black" pitchFamily="34" charset="0"/>
              </a:rPr>
              <a:t> Sección ACCOUNTS</a:t>
            </a:r>
            <a:br>
              <a:rPr lang="es-ES" sz="1200" dirty="0" smtClean="0">
                <a:latin typeface="Arial Black" pitchFamily="34" charset="0"/>
              </a:rPr>
            </a:br>
            <a:r>
              <a:rPr lang="es-ES" sz="1200" dirty="0" smtClean="0">
                <a:latin typeface="Arial Black" pitchFamily="34" charset="0"/>
              </a:rPr>
              <a:t>Accionamos la tecla new y aparece una nueva ventana llamada new account con otra serie de subsecciones: desde Dial hasta Accounting.</a:t>
            </a:r>
            <a:br>
              <a:rPr lang="es-ES" sz="1200" dirty="0" smtClean="0">
                <a:latin typeface="Arial Black" pitchFamily="34" charset="0"/>
              </a:rPr>
            </a:br>
            <a:r>
              <a:rPr lang="es-ES" sz="1200" dirty="0" smtClean="0">
                <a:latin typeface="Arial Black" pitchFamily="34" charset="0"/>
              </a:rPr>
              <a:t>Subsección DIAL</a:t>
            </a:r>
            <a:br>
              <a:rPr lang="es-ES" sz="1200" dirty="0" smtClean="0">
                <a:latin typeface="Arial Black" pitchFamily="34" charset="0"/>
              </a:rPr>
            </a:br>
            <a:r>
              <a:rPr lang="es-ES" sz="1200" dirty="0" smtClean="0">
                <a:latin typeface="Arial Black" pitchFamily="34" charset="0"/>
              </a:rPr>
              <a:t>Esta sección contiene el Dial Setup que debemos rellenar: </a:t>
            </a:r>
            <a:br>
              <a:rPr lang="es-ES" sz="1200" dirty="0" smtClean="0">
                <a:latin typeface="Arial Black" pitchFamily="34" charset="0"/>
              </a:rPr>
            </a:b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Connection name: Ponemos el nombre que queramos dar a la conexión; por ejemplo INFOPLUS </a:t>
            </a:r>
            <a:br>
              <a:rPr lang="es-ES" sz="1200" dirty="0" smtClean="0">
                <a:latin typeface="Arial Black" pitchFamily="34" charset="0"/>
              </a:rPr>
            </a:b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Phone number: 954547000 </a:t>
            </a:r>
            <a:br>
              <a:rPr lang="es-ES" sz="1200" dirty="0" smtClean="0">
                <a:latin typeface="Arial Black" pitchFamily="34" charset="0"/>
              </a:rPr>
            </a:b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Authentication: La autenticación puede realizarse de cuatro modos; script-</a:t>
            </a:r>
            <a:r>
              <a:rPr lang="es-ES" sz="1200" dirty="0" err="1" smtClean="0">
                <a:latin typeface="Arial Black" pitchFamily="34" charset="0"/>
              </a:rPr>
              <a:t>based</a:t>
            </a:r>
            <a:r>
              <a:rPr lang="es-ES" sz="1200" dirty="0" smtClean="0">
                <a:latin typeface="Arial Black" pitchFamily="34" charset="0"/>
              </a:rPr>
              <a:t>, PAP, terminal-</a:t>
            </a:r>
            <a:r>
              <a:rPr lang="es-ES" sz="1200" dirty="0" err="1" smtClean="0">
                <a:latin typeface="Arial Black" pitchFamily="34" charset="0"/>
              </a:rPr>
              <a:t>based</a:t>
            </a:r>
            <a:r>
              <a:rPr lang="es-ES" sz="1200" dirty="0" smtClean="0">
                <a:latin typeface="Arial Black" pitchFamily="34" charset="0"/>
              </a:rPr>
              <a:t> o CHAT; debemos elegir la opción PAP </a:t>
            </a:r>
            <a:br>
              <a:rPr lang="es-ES" sz="1200" dirty="0" smtClean="0">
                <a:latin typeface="Arial Black" pitchFamily="34" charset="0"/>
              </a:rPr>
            </a:br>
            <a:r>
              <a:rPr lang="es-ES" sz="1200" dirty="0" smtClean="0">
                <a:latin typeface="Arial Black" pitchFamily="34" charset="0"/>
              </a:rPr>
              <a:t/>
            </a:r>
            <a:br>
              <a:rPr lang="es-ES" sz="1200" dirty="0" smtClean="0">
                <a:latin typeface="Arial Black" pitchFamily="34" charset="0"/>
              </a:rPr>
            </a:br>
            <a:r>
              <a:rPr lang="es-ES" sz="1200" dirty="0" err="1" smtClean="0">
                <a:latin typeface="Arial Black" pitchFamily="34" charset="0"/>
              </a:rPr>
              <a:t>Store</a:t>
            </a:r>
            <a:r>
              <a:rPr lang="es-ES" sz="1200" dirty="0" smtClean="0">
                <a:latin typeface="Arial Black" pitchFamily="34" charset="0"/>
              </a:rPr>
              <a:t> password: Si no quieres tener que teclear la password cada vez que te conectes deja activada esta opción</a:t>
            </a:r>
            <a:br>
              <a:rPr lang="es-ES" sz="1200" dirty="0" smtClean="0">
                <a:latin typeface="Arial Black" pitchFamily="34" charset="0"/>
              </a:rPr>
            </a:br>
            <a:r>
              <a:rPr lang="es-ES" sz="1200" dirty="0" err="1" smtClean="0">
                <a:latin typeface="Arial Black" pitchFamily="34" charset="0"/>
              </a:rPr>
              <a:t>Execute</a:t>
            </a:r>
            <a:r>
              <a:rPr lang="es-ES" sz="1200" dirty="0" smtClean="0">
                <a:latin typeface="Arial Black" pitchFamily="34" charset="0"/>
              </a:rPr>
              <a:t> </a:t>
            </a:r>
            <a:r>
              <a:rPr lang="es-ES" sz="1200" dirty="0" err="1" smtClean="0">
                <a:latin typeface="Arial Black" pitchFamily="34" charset="0"/>
              </a:rPr>
              <a:t>program</a:t>
            </a:r>
            <a:r>
              <a:rPr lang="es-ES" sz="1200" dirty="0" smtClean="0">
                <a:latin typeface="Arial Black" pitchFamily="34" charset="0"/>
              </a:rPr>
              <a:t> </a:t>
            </a:r>
            <a:r>
              <a:rPr lang="es-ES" sz="1200" dirty="0" err="1" smtClean="0">
                <a:latin typeface="Arial Black" pitchFamily="34" charset="0"/>
              </a:rPr>
              <a:t>upon</a:t>
            </a:r>
            <a:r>
              <a:rPr lang="es-ES" sz="1200" dirty="0" smtClean="0">
                <a:latin typeface="Arial Black" pitchFamily="34" charset="0"/>
              </a:rPr>
              <a:t> </a:t>
            </a:r>
            <a:r>
              <a:rPr lang="es-ES" sz="1200" dirty="0" err="1" smtClean="0">
                <a:latin typeface="Arial Black" pitchFamily="34" charset="0"/>
              </a:rPr>
              <a:t>connect</a:t>
            </a:r>
            <a:r>
              <a:rPr lang="es-ES" sz="1200" dirty="0" smtClean="0">
                <a:latin typeface="Arial Black" pitchFamily="34" charset="0"/>
              </a:rPr>
              <a:t>: Debe tener su casillero vacío. No escribas nada. </a:t>
            </a:r>
            <a:endParaRPr lang="es-ES" sz="1200" dirty="0">
              <a:latin typeface="Arial Black" pitchFamily="34" charset="0"/>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a:bodyPr>
          <a:lstStyle/>
          <a:p>
            <a:r>
              <a:rPr lang="es-ES" sz="1200" dirty="0" smtClean="0">
                <a:latin typeface="Arial Black" pitchFamily="34" charset="0"/>
              </a:rPr>
              <a:t>40-Deberás verificar la configuración del modem y del puerto serie. Sigue la descripción que se da en la sección correspondiente de la FAQ. Depende del ancho de banda, del navegador web y teniendo en cuenta que en Linux la velocidad es mas estable. </a:t>
            </a:r>
          </a:p>
          <a:p>
            <a:r>
              <a:rPr lang="es-ES" sz="1200" dirty="0" smtClean="0">
                <a:latin typeface="Arial Black" pitchFamily="34" charset="0"/>
              </a:rPr>
              <a:t>41-</a:t>
            </a:r>
            <a:endParaRPr lang="es-ES" sz="1200" dirty="0">
              <a:latin typeface="Arial Black" pitchFamily="34" charset="0"/>
            </a:endParaRPr>
          </a:p>
        </p:txBody>
      </p:sp>
      <p:sp>
        <p:nvSpPr>
          <p:cNvPr id="6" name="5 Marcador de contenido"/>
          <p:cNvSpPr>
            <a:spLocks noGrp="1"/>
          </p:cNvSpPr>
          <p:nvPr>
            <p:ph sz="quarter" idx="4"/>
          </p:nvPr>
        </p:nvSpPr>
        <p:spPr/>
        <p:txBody>
          <a:bodyPr>
            <a:noAutofit/>
          </a:bodyPr>
          <a:lstStyle/>
          <a:p>
            <a:r>
              <a:rPr lang="es-ES" sz="1200" dirty="0" smtClean="0">
                <a:latin typeface="Arial Black" pitchFamily="34" charset="0"/>
              </a:rPr>
              <a:t>41-Hay dos formas de hacerlo. La forma "buena", sería usando el programa sudo el cual permite ejecutar como usuario algunos programas que sólo podrían funcionar como root. Esto supondría que cada vez que uno quisiera conectarse a internet debería introducir un password, lo cual es útil en caso de que otros tuvieran acceso a nuestro ordenador. Para lo configuración de sudo consultar man sudo.</a:t>
            </a:r>
          </a:p>
          <a:p>
            <a:r>
              <a:rPr lang="es-ES" sz="1200" dirty="0" smtClean="0">
                <a:latin typeface="Arial Black" pitchFamily="34" charset="0"/>
              </a:rPr>
              <a:t>La forma "mala", y digo mala porque es más insegura en caso de que otros tengan acceso a nuestra máquina, consistiría en poner pppd "suid root" lo cual posibilita que un usuario normal tuviera acceso al programa de una forma similar que root.</a:t>
            </a:r>
          </a:p>
          <a:p>
            <a:r>
              <a:rPr lang="es-ES" sz="1200" dirty="0" smtClean="0">
                <a:latin typeface="Arial Black" pitchFamily="34" charset="0"/>
              </a:rPr>
              <a:t>Para esto último, habría que empezar por localizar pppd. Suele estar en el directorio /usr/</a:t>
            </a:r>
            <a:r>
              <a:rPr lang="es-ES" sz="1200" dirty="0" err="1" smtClean="0">
                <a:latin typeface="Arial Black" pitchFamily="34" charset="0"/>
              </a:rPr>
              <a:t>sbin</a:t>
            </a:r>
            <a:r>
              <a:rPr lang="es-ES" sz="1200" dirty="0" smtClean="0">
                <a:latin typeface="Arial Black" pitchFamily="34" charset="0"/>
              </a:rPr>
              <a:t>. Luego haría falta echar un vistazo para ver que permisos tiene. Esto se hace con la orden </a:t>
            </a:r>
            <a:r>
              <a:rPr lang="es-ES" sz="1200" dirty="0" err="1" smtClean="0">
                <a:latin typeface="Arial Black" pitchFamily="34" charset="0"/>
              </a:rPr>
              <a:t>ls</a:t>
            </a:r>
            <a:r>
              <a:rPr lang="es-ES" sz="1200" dirty="0" smtClean="0">
                <a:latin typeface="Arial Black" pitchFamily="34" charset="0"/>
              </a:rPr>
              <a:t> -l pppd y debe arrojar algo parecido a esto.</a:t>
            </a:r>
          </a:p>
          <a:p>
            <a:endParaRPr lang="es-ES" sz="1200" dirty="0">
              <a:latin typeface="Arial Black" pitchFamily="34" charset="0"/>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fontScale="70000" lnSpcReduction="20000"/>
          </a:bodyPr>
          <a:lstStyle/>
          <a:p>
            <a:r>
              <a:rPr lang="es-ES" sz="1900" dirty="0" smtClean="0">
                <a:latin typeface="Arial Black" pitchFamily="34" charset="0"/>
              </a:rPr>
              <a:t>42-Ver useradd.</a:t>
            </a:r>
            <a:br>
              <a:rPr lang="es-ES" sz="1900" dirty="0" smtClean="0">
                <a:latin typeface="Arial Black" pitchFamily="34" charset="0"/>
              </a:rPr>
            </a:br>
            <a:r>
              <a:rPr lang="es-ES" sz="1900" dirty="0" smtClean="0">
                <a:latin typeface="Arial Black" pitchFamily="34" charset="0"/>
              </a:rPr>
              <a:t>2</a:t>
            </a:r>
            <a:br>
              <a:rPr lang="es-ES" sz="1900" dirty="0" smtClean="0">
                <a:latin typeface="Arial Black" pitchFamily="34" charset="0"/>
              </a:rPr>
            </a:br>
            <a:r>
              <a:rPr lang="es-ES" sz="1900" dirty="0" smtClean="0">
                <a:latin typeface="Arial Black" pitchFamily="34" charset="0"/>
              </a:rPr>
              <a:t>alias</a:t>
            </a:r>
            <a:br>
              <a:rPr lang="es-ES" sz="1900" dirty="0" smtClean="0">
                <a:latin typeface="Arial Black" pitchFamily="34" charset="0"/>
              </a:rPr>
            </a:br>
            <a:r>
              <a:rPr lang="es-ES" sz="1900" dirty="0" smtClean="0">
                <a:latin typeface="Arial Black" pitchFamily="34" charset="0"/>
              </a:rPr>
              <a:t>Crea atajos de comandos, lista los alias actuales.</a:t>
            </a:r>
            <a:br>
              <a:rPr lang="es-ES" sz="1900" dirty="0" smtClean="0">
                <a:latin typeface="Arial Black" pitchFamily="34" charset="0"/>
              </a:rPr>
            </a:br>
            <a:r>
              <a:rPr lang="es-ES" sz="1900" dirty="0" smtClean="0">
                <a:latin typeface="Arial Black" pitchFamily="34" charset="0"/>
              </a:rPr>
              <a:t>3</a:t>
            </a:r>
            <a:br>
              <a:rPr lang="es-ES" sz="1900" dirty="0" smtClean="0">
                <a:latin typeface="Arial Black" pitchFamily="34" charset="0"/>
              </a:rPr>
            </a:br>
            <a:r>
              <a:rPr lang="es-ES" sz="1900" dirty="0" smtClean="0">
                <a:latin typeface="Arial Black" pitchFamily="34" charset="0"/>
              </a:rPr>
              <a:t>apt-get</a:t>
            </a:r>
            <a:br>
              <a:rPr lang="es-ES" sz="1900" dirty="0" smtClean="0">
                <a:latin typeface="Arial Black" pitchFamily="34" charset="0"/>
              </a:rPr>
            </a:br>
            <a:r>
              <a:rPr lang="es-ES" sz="1900" dirty="0" smtClean="0">
                <a:latin typeface="Arial Black" pitchFamily="34" charset="0"/>
              </a:rPr>
              <a:t>Herramienta de actualización/instalación remota de paquetes en sistemas basados en debían.</a:t>
            </a:r>
            <a:br>
              <a:rPr lang="es-ES" sz="1900" dirty="0" smtClean="0">
                <a:latin typeface="Arial Black" pitchFamily="34" charset="0"/>
              </a:rPr>
            </a:br>
            <a:r>
              <a:rPr lang="es-ES" sz="1900" dirty="0" smtClean="0">
                <a:latin typeface="Arial Black" pitchFamily="34" charset="0"/>
              </a:rPr>
              <a:t>4</a:t>
            </a:r>
            <a:br>
              <a:rPr lang="es-ES" sz="1900" dirty="0" smtClean="0">
                <a:latin typeface="Arial Black" pitchFamily="34" charset="0"/>
              </a:rPr>
            </a:br>
            <a:r>
              <a:rPr lang="es-ES" sz="1900" dirty="0" smtClean="0">
                <a:latin typeface="Arial Black" pitchFamily="34" charset="0"/>
              </a:rPr>
              <a:t>arp</a:t>
            </a:r>
            <a:br>
              <a:rPr lang="es-ES" sz="1900" dirty="0" smtClean="0">
                <a:latin typeface="Arial Black" pitchFamily="34" charset="0"/>
              </a:rPr>
            </a:br>
            <a:r>
              <a:rPr lang="es-ES" sz="1900" dirty="0" smtClean="0">
                <a:latin typeface="Arial Black" pitchFamily="34" charset="0"/>
              </a:rPr>
              <a:t>Permite obtener/manipular la lista de direcciones MAC/</a:t>
            </a:r>
            <a:r>
              <a:rPr lang="es-ES" sz="1900" dirty="0" err="1" smtClean="0">
                <a:latin typeface="Arial Black" pitchFamily="34" charset="0"/>
              </a:rPr>
              <a:t>Ip</a:t>
            </a:r>
            <a:r>
              <a:rPr lang="es-ES" sz="1900" dirty="0" smtClean="0">
                <a:latin typeface="Arial Black" pitchFamily="34" charset="0"/>
              </a:rPr>
              <a:t> que el sistema ve.</a:t>
            </a:r>
            <a:br>
              <a:rPr lang="es-ES" sz="1900" dirty="0" smtClean="0">
                <a:latin typeface="Arial Black" pitchFamily="34" charset="0"/>
              </a:rPr>
            </a:br>
            <a:r>
              <a:rPr lang="es-ES" sz="1900" dirty="0" smtClean="0">
                <a:latin typeface="Arial Black" pitchFamily="34" charset="0"/>
              </a:rPr>
              <a:t>5</a:t>
            </a:r>
            <a:br>
              <a:rPr lang="es-ES" sz="1900" dirty="0" smtClean="0">
                <a:latin typeface="Arial Black" pitchFamily="34" charset="0"/>
              </a:rPr>
            </a:br>
            <a:r>
              <a:rPr lang="es-ES" sz="1900" dirty="0" smtClean="0">
                <a:latin typeface="Arial Black" pitchFamily="34" charset="0"/>
              </a:rPr>
              <a:t>at</a:t>
            </a:r>
            <a:br>
              <a:rPr lang="es-ES" sz="1900" dirty="0" smtClean="0">
                <a:latin typeface="Arial Black" pitchFamily="34" charset="0"/>
              </a:rPr>
            </a:br>
            <a:r>
              <a:rPr lang="es-ES" sz="1900" dirty="0" smtClean="0">
                <a:latin typeface="Arial Black" pitchFamily="34" charset="0"/>
              </a:rPr>
              <a:t>Programa trabajos, comandos, scripts para su ejecución posterior</a:t>
            </a:r>
            <a:r>
              <a:rPr lang="es-ES" dirty="0" smtClean="0"/>
              <a:t>.</a:t>
            </a:r>
            <a:endParaRPr lang="es-ES" dirty="0">
              <a:latin typeface="Arial Black" pitchFamily="34" charset="0"/>
            </a:endParaRPr>
          </a:p>
        </p:txBody>
      </p:sp>
      <p:sp>
        <p:nvSpPr>
          <p:cNvPr id="6" name="5 Marcador de contenido"/>
          <p:cNvSpPr>
            <a:spLocks noGrp="1"/>
          </p:cNvSpPr>
          <p:nvPr>
            <p:ph sz="quarter" idx="4"/>
          </p:nvPr>
        </p:nvSpPr>
        <p:spPr/>
        <p:txBody>
          <a:bodyPr>
            <a:normAutofit/>
          </a:bodyPr>
          <a:lstStyle/>
          <a:p>
            <a:r>
              <a:rPr lang="es-ES" sz="1200" dirty="0" smtClean="0">
                <a:latin typeface="Arial Black" pitchFamily="34" charset="0"/>
              </a:rPr>
              <a:t>6</a:t>
            </a:r>
            <a:br>
              <a:rPr lang="es-ES" sz="1200" dirty="0" smtClean="0">
                <a:latin typeface="Arial Black" pitchFamily="34" charset="0"/>
              </a:rPr>
            </a:br>
            <a:r>
              <a:rPr lang="es-ES" sz="1200" dirty="0" err="1" smtClean="0">
                <a:latin typeface="Arial Black" pitchFamily="34" charset="0"/>
                <a:hlinkClick r:id="rId2"/>
              </a:rPr>
              <a:t>awk</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Análisis y procesamiento de patrones en archivos y listados.</a:t>
            </a:r>
            <a:br>
              <a:rPr lang="es-ES" sz="1200" dirty="0" smtClean="0">
                <a:latin typeface="Arial Black" pitchFamily="34" charset="0"/>
              </a:rPr>
            </a:br>
            <a:r>
              <a:rPr lang="es-ES" sz="1200" dirty="0" smtClean="0">
                <a:latin typeface="Arial Black" pitchFamily="34" charset="0"/>
              </a:rPr>
              <a:t>7</a:t>
            </a:r>
            <a:br>
              <a:rPr lang="es-ES" sz="1200" dirty="0" smtClean="0">
                <a:latin typeface="Arial Black" pitchFamily="34" charset="0"/>
              </a:rPr>
            </a:br>
            <a:r>
              <a:rPr lang="es-ES" sz="1200" dirty="0" err="1" smtClean="0">
                <a:latin typeface="Arial Black" pitchFamily="34" charset="0"/>
                <a:hlinkClick r:id="rId2"/>
              </a:rPr>
              <a:t>basename</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Permite eliminar la ruta del nombre de un archivo.</a:t>
            </a:r>
            <a:br>
              <a:rPr lang="es-ES" sz="1200" dirty="0" smtClean="0">
                <a:latin typeface="Arial Black" pitchFamily="34" charset="0"/>
              </a:rPr>
            </a:br>
            <a:r>
              <a:rPr lang="es-ES" sz="1200" dirty="0" smtClean="0">
                <a:latin typeface="Arial Black" pitchFamily="34" charset="0"/>
              </a:rPr>
              <a:t>8</a:t>
            </a:r>
            <a:br>
              <a:rPr lang="es-ES" sz="1200" dirty="0" smtClean="0">
                <a:latin typeface="Arial Black" pitchFamily="34" charset="0"/>
              </a:rPr>
            </a:br>
            <a:r>
              <a:rPr lang="es-ES" sz="1200" dirty="0" err="1" smtClean="0">
                <a:latin typeface="Arial Black" pitchFamily="34" charset="0"/>
              </a:rPr>
              <a:t>bc</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Calculadora y lenguaje matemático, muy potente.</a:t>
            </a:r>
            <a:br>
              <a:rPr lang="es-ES" sz="1200" dirty="0" smtClean="0">
                <a:latin typeface="Arial Black" pitchFamily="34" charset="0"/>
              </a:rPr>
            </a:br>
            <a:r>
              <a:rPr lang="es-ES" sz="1200" dirty="0" smtClean="0">
                <a:latin typeface="Arial Black" pitchFamily="34" charset="0"/>
              </a:rPr>
              <a:t>9</a:t>
            </a:r>
            <a:br>
              <a:rPr lang="es-ES" sz="1200" dirty="0" smtClean="0">
                <a:latin typeface="Arial Black" pitchFamily="34" charset="0"/>
              </a:rPr>
            </a:br>
            <a:r>
              <a:rPr lang="es-ES" sz="1200" dirty="0" smtClean="0">
                <a:latin typeface="Arial Black" pitchFamily="34" charset="0"/>
              </a:rPr>
              <a:t>biosdecode</a:t>
            </a:r>
            <a:br>
              <a:rPr lang="es-ES" sz="1200" dirty="0" smtClean="0">
                <a:latin typeface="Arial Black" pitchFamily="34" charset="0"/>
              </a:rPr>
            </a:br>
            <a:r>
              <a:rPr lang="es-ES" sz="1200" dirty="0" smtClean="0">
                <a:latin typeface="Arial Black" pitchFamily="34" charset="0"/>
              </a:rPr>
              <a:t>Información sobre el BIOS.</a:t>
            </a:r>
            <a:br>
              <a:rPr lang="es-ES" sz="1200" dirty="0" smtClean="0">
                <a:latin typeface="Arial Black" pitchFamily="34" charset="0"/>
              </a:rPr>
            </a:br>
            <a:r>
              <a:rPr lang="es-ES" sz="1200" dirty="0" smtClean="0">
                <a:latin typeface="Arial Black" pitchFamily="34" charset="0"/>
              </a:rPr>
              <a:t>10</a:t>
            </a:r>
            <a:br>
              <a:rPr lang="es-ES" sz="1200" dirty="0" smtClean="0">
                <a:latin typeface="Arial Black" pitchFamily="34" charset="0"/>
              </a:rPr>
            </a:br>
            <a:r>
              <a:rPr lang="es-ES" sz="1200" dirty="0" smtClean="0">
                <a:latin typeface="Arial Black" pitchFamily="34" charset="0"/>
              </a:rPr>
              <a:t>bzip2</a:t>
            </a:r>
            <a:br>
              <a:rPr lang="es-ES" sz="1200" dirty="0" smtClean="0">
                <a:latin typeface="Arial Black" pitchFamily="34" charset="0"/>
              </a:rPr>
            </a:br>
            <a:r>
              <a:rPr lang="es-ES" sz="1200" dirty="0" smtClean="0">
                <a:latin typeface="Arial Black" pitchFamily="34" charset="0"/>
              </a:rPr>
              <a:t>Compresor / descompresor de archivos.</a:t>
            </a:r>
            <a:br>
              <a:rPr lang="es-ES" sz="1200" dirty="0" smtClean="0">
                <a:latin typeface="Arial Black" pitchFamily="34" charset="0"/>
              </a:rPr>
            </a:br>
            <a:r>
              <a:rPr lang="es-ES" sz="1200" dirty="0" smtClean="0">
                <a:latin typeface="Arial Black" pitchFamily="34" charset="0"/>
              </a:rPr>
              <a:t>11</a:t>
            </a:r>
            <a:br>
              <a:rPr lang="es-ES" sz="1200" dirty="0" smtClean="0">
                <a:latin typeface="Arial Black" pitchFamily="34" charset="0"/>
              </a:rPr>
            </a:br>
            <a:r>
              <a:rPr lang="es-ES" sz="1200" dirty="0" smtClean="0">
                <a:latin typeface="Arial Black" pitchFamily="34" charset="0"/>
              </a:rPr>
              <a:t>cal</a:t>
            </a:r>
            <a:br>
              <a:rPr lang="es-ES" sz="1200" dirty="0" smtClean="0">
                <a:latin typeface="Arial Black" pitchFamily="34" charset="0"/>
              </a:rPr>
            </a:br>
            <a:r>
              <a:rPr lang="es-ES" sz="1200" dirty="0" smtClean="0">
                <a:latin typeface="Arial Black" pitchFamily="34" charset="0"/>
              </a:rPr>
              <a:t>Despliega un calendario.</a:t>
            </a:r>
            <a:endParaRPr lang="es-ES" sz="1200" dirty="0">
              <a:latin typeface="Arial Black" pitchFamily="34" charset="0"/>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Autofit/>
          </a:bodyPr>
          <a:lstStyle/>
          <a:p>
            <a:r>
              <a:rPr lang="es-ES" sz="1200" dirty="0" smtClean="0">
                <a:latin typeface="Arial Black" pitchFamily="34" charset="0"/>
              </a:rPr>
              <a:t>12</a:t>
            </a:r>
            <a:br>
              <a:rPr lang="es-ES" sz="1200" dirty="0" smtClean="0">
                <a:latin typeface="Arial Black" pitchFamily="34" charset="0"/>
              </a:rPr>
            </a:br>
            <a:r>
              <a:rPr lang="es-ES" sz="1200" dirty="0" smtClean="0">
                <a:latin typeface="Arial Black" pitchFamily="34" charset="0"/>
              </a:rPr>
              <a:t>cat</a:t>
            </a:r>
            <a:br>
              <a:rPr lang="es-ES" sz="1200" dirty="0" smtClean="0">
                <a:latin typeface="Arial Black" pitchFamily="34" charset="0"/>
              </a:rPr>
            </a:br>
            <a:r>
              <a:rPr lang="es-ES" sz="1200" dirty="0" smtClean="0">
                <a:latin typeface="Arial Black" pitchFamily="34" charset="0"/>
              </a:rPr>
              <a:t>Muestra el contenido de archivos y concatena archivos.</a:t>
            </a:r>
            <a:br>
              <a:rPr lang="es-ES" sz="1200" dirty="0" smtClean="0">
                <a:latin typeface="Arial Black" pitchFamily="34" charset="0"/>
              </a:rPr>
            </a:br>
            <a:r>
              <a:rPr lang="es-ES" sz="1200" dirty="0" smtClean="0">
                <a:latin typeface="Arial Black" pitchFamily="34" charset="0"/>
              </a:rPr>
              <a:t>13</a:t>
            </a:r>
            <a:br>
              <a:rPr lang="es-ES" sz="1200" dirty="0" smtClean="0">
                <a:latin typeface="Arial Black" pitchFamily="34" charset="0"/>
              </a:rPr>
            </a:br>
            <a:r>
              <a:rPr lang="es-ES" sz="1200" dirty="0" err="1" smtClean="0">
                <a:latin typeface="Arial Black" pitchFamily="34" charset="0"/>
              </a:rPr>
              <a:t>cd</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Cambiar de directorio.</a:t>
            </a:r>
            <a:br>
              <a:rPr lang="es-ES" sz="1200" dirty="0" smtClean="0">
                <a:latin typeface="Arial Black" pitchFamily="34" charset="0"/>
              </a:rPr>
            </a:br>
            <a:r>
              <a:rPr lang="es-ES" sz="1200" dirty="0" smtClean="0">
                <a:latin typeface="Arial Black" pitchFamily="34" charset="0"/>
              </a:rPr>
              <a:t>14</a:t>
            </a:r>
            <a:br>
              <a:rPr lang="es-ES" sz="1200" dirty="0" smtClean="0">
                <a:latin typeface="Arial Black" pitchFamily="34" charset="0"/>
              </a:rPr>
            </a:br>
            <a:r>
              <a:rPr lang="es-ES" sz="1200" dirty="0" smtClean="0">
                <a:latin typeface="Arial Black" pitchFamily="34" charset="0"/>
              </a:rPr>
              <a:t>cfdisk</a:t>
            </a:r>
            <a:br>
              <a:rPr lang="es-ES" sz="1200" dirty="0" smtClean="0">
                <a:latin typeface="Arial Black" pitchFamily="34" charset="0"/>
              </a:rPr>
            </a:br>
            <a:r>
              <a:rPr lang="es-ES" sz="1200" dirty="0" smtClean="0">
                <a:latin typeface="Arial Black" pitchFamily="34" charset="0"/>
              </a:rPr>
              <a:t>Herramienta de particionamiento de discos, usada en sistemas debían principalmente.</a:t>
            </a:r>
            <a:br>
              <a:rPr lang="es-ES" sz="1200" dirty="0" smtClean="0">
                <a:latin typeface="Arial Black" pitchFamily="34" charset="0"/>
              </a:rPr>
            </a:br>
            <a:r>
              <a:rPr lang="es-ES" sz="1200" dirty="0" smtClean="0">
                <a:latin typeface="Arial Black" pitchFamily="34" charset="0"/>
              </a:rPr>
              <a:t>15</a:t>
            </a:r>
            <a:br>
              <a:rPr lang="es-ES" sz="1200" dirty="0" smtClean="0">
                <a:latin typeface="Arial Black" pitchFamily="34" charset="0"/>
              </a:rPr>
            </a:br>
            <a:r>
              <a:rPr lang="es-ES" sz="1200" dirty="0" smtClean="0">
                <a:latin typeface="Arial Black" pitchFamily="34" charset="0"/>
              </a:rPr>
              <a:t>chage</a:t>
            </a:r>
            <a:br>
              <a:rPr lang="es-ES" sz="1200" dirty="0" smtClean="0">
                <a:latin typeface="Arial Black" pitchFamily="34" charset="0"/>
              </a:rPr>
            </a:br>
            <a:r>
              <a:rPr lang="es-ES" sz="1200" dirty="0" smtClean="0">
                <a:latin typeface="Arial Black" pitchFamily="34" charset="0"/>
              </a:rPr>
              <a:t>Permite cambiar la información (expiración, caducidad, etc.) de la contraseña de un usuario.</a:t>
            </a:r>
            <a:br>
              <a:rPr lang="es-ES" sz="1200" dirty="0" smtClean="0">
                <a:latin typeface="Arial Black" pitchFamily="34" charset="0"/>
              </a:rPr>
            </a:br>
            <a:r>
              <a:rPr lang="es-ES" sz="1200" dirty="0" smtClean="0">
                <a:latin typeface="Arial Black" pitchFamily="34" charset="0"/>
              </a:rPr>
              <a:t>16</a:t>
            </a:r>
            <a:br>
              <a:rPr lang="es-ES" sz="1200" dirty="0" smtClean="0">
                <a:latin typeface="Arial Black" pitchFamily="34" charset="0"/>
              </a:rPr>
            </a:br>
            <a:r>
              <a:rPr lang="es-ES" sz="1200" dirty="0" err="1" smtClean="0">
                <a:latin typeface="Arial Black" pitchFamily="34" charset="0"/>
                <a:hlinkClick r:id="rId2"/>
              </a:rPr>
              <a:t>chattr</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Cambia atributos extendidos de archivos y directorios</a:t>
            </a:r>
            <a:br>
              <a:rPr lang="es-ES" sz="1200" dirty="0" smtClean="0">
                <a:latin typeface="Arial Black" pitchFamily="34" charset="0"/>
              </a:rPr>
            </a:br>
            <a:r>
              <a:rPr lang="es-ES" sz="1200" dirty="0" smtClean="0">
                <a:latin typeface="Arial Black" pitchFamily="34" charset="0"/>
              </a:rPr>
              <a:t/>
            </a:r>
            <a:br>
              <a:rPr lang="es-ES" sz="1200" dirty="0" smtClean="0">
                <a:latin typeface="Arial Black" pitchFamily="34" charset="0"/>
              </a:rPr>
            </a:br>
            <a:endParaRPr lang="es-ES" sz="1200" dirty="0">
              <a:latin typeface="Arial Black" pitchFamily="34" charset="0"/>
            </a:endParaRPr>
          </a:p>
        </p:txBody>
      </p:sp>
      <p:sp>
        <p:nvSpPr>
          <p:cNvPr id="6" name="5 Marcador de contenido"/>
          <p:cNvSpPr>
            <a:spLocks noGrp="1"/>
          </p:cNvSpPr>
          <p:nvPr>
            <p:ph sz="quarter" idx="4"/>
          </p:nvPr>
        </p:nvSpPr>
        <p:spPr/>
        <p:txBody>
          <a:bodyPr>
            <a:normAutofit fontScale="40000" lnSpcReduction="20000"/>
          </a:bodyPr>
          <a:lstStyle/>
          <a:p>
            <a:r>
              <a:rPr lang="es-ES" sz="3000" dirty="0" smtClean="0"/>
              <a:t>17</a:t>
            </a:r>
            <a:br>
              <a:rPr lang="es-ES" sz="3000" dirty="0" smtClean="0"/>
            </a:br>
            <a:r>
              <a:rPr lang="es-ES" sz="3000" dirty="0" smtClean="0">
                <a:latin typeface="Arial Black" pitchFamily="34" charset="0"/>
                <a:hlinkClick r:id="rId3"/>
              </a:rPr>
              <a:t>chgrp</a:t>
            </a:r>
            <a:r>
              <a:rPr lang="es-ES" sz="3000" dirty="0" smtClean="0">
                <a:latin typeface="Arial Black" pitchFamily="34" charset="0"/>
              </a:rPr>
              <a:t/>
            </a:r>
            <a:br>
              <a:rPr lang="es-ES" sz="3000" dirty="0" smtClean="0">
                <a:latin typeface="Arial Black" pitchFamily="34" charset="0"/>
              </a:rPr>
            </a:br>
            <a:r>
              <a:rPr lang="es-ES" sz="3000" dirty="0" smtClean="0">
                <a:latin typeface="Arial Black" pitchFamily="34" charset="0"/>
              </a:rPr>
              <a:t>Cambia el grupo de un archivo(s) o carpetas(s).</a:t>
            </a:r>
            <a:br>
              <a:rPr lang="es-ES" sz="3000" dirty="0" smtClean="0">
                <a:latin typeface="Arial Black" pitchFamily="34" charset="0"/>
              </a:rPr>
            </a:br>
            <a:r>
              <a:rPr lang="es-ES" sz="3000" dirty="0" smtClean="0">
                <a:latin typeface="Arial Black" pitchFamily="34" charset="0"/>
              </a:rPr>
              <a:t/>
            </a:r>
            <a:br>
              <a:rPr lang="es-ES" sz="3000" dirty="0" smtClean="0">
                <a:latin typeface="Arial Black" pitchFamily="34" charset="0"/>
              </a:rPr>
            </a:br>
            <a:r>
              <a:rPr lang="es-ES" sz="3000" dirty="0" smtClean="0">
                <a:latin typeface="Arial Black" pitchFamily="34" charset="0"/>
              </a:rPr>
              <a:t>18</a:t>
            </a:r>
            <a:br>
              <a:rPr lang="es-ES" sz="3000" dirty="0" smtClean="0">
                <a:latin typeface="Arial Black" pitchFamily="34" charset="0"/>
              </a:rPr>
            </a:br>
            <a:r>
              <a:rPr lang="es-ES" sz="3000" dirty="0" err="1" smtClean="0">
                <a:latin typeface="Arial Black" pitchFamily="34" charset="0"/>
                <a:hlinkClick r:id="rId4"/>
              </a:rPr>
              <a:t>chkconfig</a:t>
            </a:r>
            <a:r>
              <a:rPr lang="es-ES" sz="3000" dirty="0" smtClean="0">
                <a:latin typeface="Arial Black" pitchFamily="34" charset="0"/>
              </a:rPr>
              <a:t/>
            </a:r>
            <a:br>
              <a:rPr lang="es-ES" sz="3000" dirty="0" smtClean="0">
                <a:latin typeface="Arial Black" pitchFamily="34" charset="0"/>
              </a:rPr>
            </a:br>
            <a:r>
              <a:rPr lang="es-ES" sz="3000" dirty="0" smtClean="0">
                <a:latin typeface="Arial Black" pitchFamily="34" charset="0"/>
              </a:rPr>
              <a:t>Controla/consulta el modo en que los servicios se ejecutan o no al inicio del sistema.</a:t>
            </a:r>
            <a:br>
              <a:rPr lang="es-ES" sz="3000" dirty="0" smtClean="0">
                <a:latin typeface="Arial Black" pitchFamily="34" charset="0"/>
              </a:rPr>
            </a:br>
            <a:r>
              <a:rPr lang="es-ES" sz="3000" dirty="0" smtClean="0">
                <a:latin typeface="Arial Black" pitchFamily="34" charset="0"/>
              </a:rPr>
              <a:t>19</a:t>
            </a:r>
            <a:br>
              <a:rPr lang="es-ES" sz="3000" dirty="0" smtClean="0">
                <a:latin typeface="Arial Black" pitchFamily="34" charset="0"/>
              </a:rPr>
            </a:br>
            <a:r>
              <a:rPr lang="es-ES" sz="3000" dirty="0" err="1" smtClean="0">
                <a:latin typeface="Arial Black" pitchFamily="34" charset="0"/>
                <a:hlinkClick r:id="rId5"/>
              </a:rPr>
              <a:t>chmod</a:t>
            </a:r>
            <a:r>
              <a:rPr lang="es-ES" sz="3000" dirty="0" smtClean="0">
                <a:latin typeface="Arial Black" pitchFamily="34" charset="0"/>
              </a:rPr>
              <a:t/>
            </a:r>
            <a:br>
              <a:rPr lang="es-ES" sz="3000" dirty="0" smtClean="0">
                <a:latin typeface="Arial Black" pitchFamily="34" charset="0"/>
              </a:rPr>
            </a:br>
            <a:r>
              <a:rPr lang="es-ES" sz="3000" dirty="0" smtClean="0">
                <a:latin typeface="Arial Black" pitchFamily="34" charset="0"/>
              </a:rPr>
              <a:t>Cambia los permisos de un archivo(s) o carpetas(s).</a:t>
            </a:r>
            <a:br>
              <a:rPr lang="es-ES" sz="3000" dirty="0" smtClean="0">
                <a:latin typeface="Arial Black" pitchFamily="34" charset="0"/>
              </a:rPr>
            </a:br>
            <a:r>
              <a:rPr lang="es-ES" sz="3000" dirty="0" smtClean="0">
                <a:latin typeface="Arial Black" pitchFamily="34" charset="0"/>
              </a:rPr>
              <a:t>20</a:t>
            </a:r>
            <a:br>
              <a:rPr lang="es-ES" sz="3000" dirty="0" smtClean="0">
                <a:latin typeface="Arial Black" pitchFamily="34" charset="0"/>
              </a:rPr>
            </a:br>
            <a:r>
              <a:rPr lang="es-ES" sz="3000" dirty="0" smtClean="0">
                <a:latin typeface="Arial Black" pitchFamily="34" charset="0"/>
                <a:hlinkClick r:id="rId3"/>
              </a:rPr>
              <a:t>chown</a:t>
            </a:r>
            <a:r>
              <a:rPr lang="es-ES" sz="3000" dirty="0" smtClean="0">
                <a:latin typeface="Arial Black" pitchFamily="34" charset="0"/>
              </a:rPr>
              <a:t/>
            </a:r>
            <a:br>
              <a:rPr lang="es-ES" sz="3000" dirty="0" smtClean="0">
                <a:latin typeface="Arial Black" pitchFamily="34" charset="0"/>
              </a:rPr>
            </a:br>
            <a:r>
              <a:rPr lang="es-ES" sz="3000" dirty="0" smtClean="0">
                <a:latin typeface="Arial Black" pitchFamily="34" charset="0"/>
              </a:rPr>
              <a:t>Cambia el propietario de un archivo(s) o carpetas(s).</a:t>
            </a:r>
            <a:br>
              <a:rPr lang="es-ES" sz="3000" dirty="0" smtClean="0">
                <a:latin typeface="Arial Black" pitchFamily="34" charset="0"/>
              </a:rPr>
            </a:br>
            <a:r>
              <a:rPr lang="es-ES" sz="3000" dirty="0" smtClean="0">
                <a:latin typeface="Arial Black" pitchFamily="34" charset="0"/>
              </a:rPr>
              <a:t>21</a:t>
            </a:r>
            <a:br>
              <a:rPr lang="es-ES" sz="3000" dirty="0" smtClean="0">
                <a:latin typeface="Arial Black" pitchFamily="34" charset="0"/>
              </a:rPr>
            </a:br>
            <a:r>
              <a:rPr lang="es-ES" sz="3000" dirty="0" err="1" smtClean="0">
                <a:latin typeface="Arial Black" pitchFamily="34" charset="0"/>
              </a:rPr>
              <a:t>chroot</a:t>
            </a:r>
            <a:r>
              <a:rPr lang="es-ES" sz="3000" dirty="0" smtClean="0">
                <a:latin typeface="Arial Black" pitchFamily="34" charset="0"/>
              </a:rPr>
              <a:t/>
            </a:r>
            <a:br>
              <a:rPr lang="es-ES" sz="3000" dirty="0" smtClean="0">
                <a:latin typeface="Arial Black" pitchFamily="34" charset="0"/>
              </a:rPr>
            </a:br>
            <a:r>
              <a:rPr lang="es-ES" sz="3000" dirty="0" smtClean="0">
                <a:latin typeface="Arial Black" pitchFamily="34" charset="0"/>
              </a:rPr>
              <a:t>Ejecuta comandos de root en un shell restringido a un directorio y sus subdirectorios.</a:t>
            </a:r>
            <a:br>
              <a:rPr lang="es-ES" sz="3000" dirty="0" smtClean="0">
                <a:latin typeface="Arial Black" pitchFamily="34" charset="0"/>
              </a:rPr>
            </a:br>
            <a:r>
              <a:rPr lang="es-ES" sz="3000" dirty="0" smtClean="0">
                <a:latin typeface="Arial Black" pitchFamily="34" charset="0"/>
              </a:rPr>
              <a:t>22</a:t>
            </a:r>
            <a:br>
              <a:rPr lang="es-ES" sz="3000" dirty="0" smtClean="0">
                <a:latin typeface="Arial Black" pitchFamily="34" charset="0"/>
              </a:rPr>
            </a:br>
            <a:r>
              <a:rPr lang="es-ES" sz="3000" dirty="0" err="1" smtClean="0">
                <a:latin typeface="Arial Black" pitchFamily="34" charset="0"/>
              </a:rPr>
              <a:t>chsh</a:t>
            </a:r>
            <a:r>
              <a:rPr lang="es-ES" sz="3000" dirty="0" smtClean="0">
                <a:latin typeface="Arial Black" pitchFamily="34" charset="0"/>
              </a:rPr>
              <a:t/>
            </a:r>
            <a:br>
              <a:rPr lang="es-ES" sz="3000" dirty="0" smtClean="0">
                <a:latin typeface="Arial Black" pitchFamily="34" charset="0"/>
              </a:rPr>
            </a:br>
            <a:r>
              <a:rPr lang="es-ES" sz="3000" dirty="0" smtClean="0">
                <a:latin typeface="Arial Black" pitchFamily="34" charset="0"/>
              </a:rPr>
              <a:t>Cambia tu shell por defecto </a:t>
            </a:r>
            <a:r>
              <a:rPr lang="es-ES" sz="2500" dirty="0" smtClean="0">
                <a:latin typeface="Arial Black" pitchFamily="34" charset="0"/>
              </a:rPr>
              <a:t>o shell </a:t>
            </a:r>
            <a:r>
              <a:rPr lang="es-ES" dirty="0" smtClean="0"/>
              <a:t>de login.</a:t>
            </a:r>
            <a:endParaRPr lang="es-E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lstStyle/>
          <a:p>
            <a:pPr lvl="4"/>
            <a:r>
              <a:rPr lang="es-CO" dirty="0" smtClean="0">
                <a:solidFill>
                  <a:schemeClr val="tx1">
                    <a:lumMod val="95000"/>
                    <a:lumOff val="5000"/>
                  </a:schemeClr>
                </a:solidFill>
                <a:latin typeface="Arial Black" pitchFamily="34" charset="0"/>
              </a:rPr>
              <a:t>A CONTINUACIÓN OBTENDREMOS INFORMACIÓN A CERCA DEL SISTEMA OPERATIVO FREEWARE DENOMINADO LINUX, TALES COMO: </a:t>
            </a:r>
            <a:r>
              <a:rPr lang="es-CO" sz="2000" dirty="0" smtClean="0">
                <a:solidFill>
                  <a:schemeClr val="tx1">
                    <a:lumMod val="95000"/>
                    <a:lumOff val="5000"/>
                  </a:schemeClr>
                </a:solidFill>
                <a:latin typeface="Arial Black" pitchFamily="34" charset="0"/>
              </a:rPr>
              <a:t>CONOCIMIENTOS</a:t>
            </a:r>
            <a:r>
              <a:rPr lang="es-CO" dirty="0" smtClean="0">
                <a:solidFill>
                  <a:schemeClr val="tx1">
                    <a:lumMod val="95000"/>
                    <a:lumOff val="5000"/>
                  </a:schemeClr>
                </a:solidFill>
                <a:latin typeface="Arial Black" pitchFamily="34" charset="0"/>
              </a:rPr>
              <a:t>, PARTICIONES, Y ALGUNAS OTRAS COSAS RELACIONADAS CON EL TEMA.</a:t>
            </a:r>
            <a:endParaRPr lang="es-ES" dirty="0">
              <a:solidFill>
                <a:schemeClr val="tx1">
                  <a:lumMod val="95000"/>
                  <a:lumOff val="5000"/>
                </a:schemeClr>
              </a:solidFill>
              <a:latin typeface="Arial Black" pitchFamily="34" charset="0"/>
            </a:endParaRPr>
          </a:p>
        </p:txBody>
      </p:sp>
      <p:sp>
        <p:nvSpPr>
          <p:cNvPr id="3" name="2 Título"/>
          <p:cNvSpPr>
            <a:spLocks noGrp="1"/>
          </p:cNvSpPr>
          <p:nvPr>
            <p:ph type="title"/>
          </p:nvPr>
        </p:nvSpPr>
        <p:spPr/>
        <p:txBody>
          <a:bodyPr/>
          <a:lstStyle/>
          <a:p>
            <a:r>
              <a:rPr lang="es-CO" dirty="0" smtClean="0"/>
              <a:t>INTRODUCCIÓN</a:t>
            </a:r>
            <a:endParaRPr lang="es-E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Autofit/>
          </a:bodyPr>
          <a:lstStyle/>
          <a:p>
            <a:r>
              <a:rPr lang="es-ES" sz="1200" dirty="0" smtClean="0">
                <a:latin typeface="Arial Black" pitchFamily="34" charset="0"/>
              </a:rPr>
              <a:t>23</a:t>
            </a:r>
            <a:br>
              <a:rPr lang="es-ES" sz="1200" dirty="0" smtClean="0">
                <a:latin typeface="Arial Black" pitchFamily="34" charset="0"/>
              </a:rPr>
            </a:br>
            <a:r>
              <a:rPr lang="es-ES" sz="1200" dirty="0" smtClean="0">
                <a:latin typeface="Arial Black" pitchFamily="34" charset="0"/>
              </a:rPr>
              <a:t>clear</a:t>
            </a:r>
            <a:br>
              <a:rPr lang="es-ES" sz="1200" dirty="0" smtClean="0">
                <a:latin typeface="Arial Black" pitchFamily="34" charset="0"/>
              </a:rPr>
            </a:br>
            <a:r>
              <a:rPr lang="es-ES" sz="1200" dirty="0" smtClean="0">
                <a:latin typeface="Arial Black" pitchFamily="34" charset="0"/>
              </a:rPr>
              <a:t>Limpia la terminal.</a:t>
            </a:r>
            <a:br>
              <a:rPr lang="es-ES" sz="1200" dirty="0" smtClean="0">
                <a:latin typeface="Arial Black" pitchFamily="34" charset="0"/>
              </a:rPr>
            </a:br>
            <a:r>
              <a:rPr lang="es-ES" sz="1200" dirty="0" smtClean="0">
                <a:latin typeface="Arial Black" pitchFamily="34" charset="0"/>
              </a:rPr>
              <a:t>24</a:t>
            </a:r>
            <a:br>
              <a:rPr lang="es-ES" sz="1200" dirty="0" smtClean="0">
                <a:latin typeface="Arial Black" pitchFamily="34" charset="0"/>
              </a:rPr>
            </a:br>
            <a:r>
              <a:rPr lang="es-ES" sz="1200" dirty="0" smtClean="0">
                <a:latin typeface="Arial Black" pitchFamily="34" charset="0"/>
              </a:rPr>
              <a:t>cmp</a:t>
            </a:r>
            <a:br>
              <a:rPr lang="es-ES" sz="1200" dirty="0" smtClean="0">
                <a:latin typeface="Arial Black" pitchFamily="34" charset="0"/>
              </a:rPr>
            </a:br>
            <a:r>
              <a:rPr lang="es-ES" sz="1200" dirty="0" smtClean="0">
                <a:latin typeface="Arial Black" pitchFamily="34" charset="0"/>
              </a:rPr>
              <a:t>Compara dos archivos byte por byte.</a:t>
            </a:r>
            <a:br>
              <a:rPr lang="es-ES" sz="1200" dirty="0" smtClean="0">
                <a:latin typeface="Arial Black" pitchFamily="34" charset="0"/>
              </a:rPr>
            </a:br>
            <a:r>
              <a:rPr lang="es-ES" sz="1200" dirty="0" smtClean="0">
                <a:latin typeface="Arial Black" pitchFamily="34" charset="0"/>
              </a:rPr>
              <a:t>25</a:t>
            </a:r>
            <a:br>
              <a:rPr lang="es-ES" sz="1200" dirty="0" smtClean="0">
                <a:latin typeface="Arial Black" pitchFamily="34" charset="0"/>
              </a:rPr>
            </a:br>
            <a:r>
              <a:rPr lang="es-ES" sz="1200" dirty="0" err="1" smtClean="0">
                <a:latin typeface="Arial Black" pitchFamily="34" charset="0"/>
                <a:hlinkClick r:id="rId2"/>
              </a:rPr>
              <a:t>crontab</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Administra archivos cron para los usuarios y root.</a:t>
            </a:r>
            <a:br>
              <a:rPr lang="es-ES" sz="1200" dirty="0" smtClean="0">
                <a:latin typeface="Arial Black" pitchFamily="34" charset="0"/>
              </a:rPr>
            </a:br>
            <a:r>
              <a:rPr lang="es-ES" sz="1200" dirty="0" smtClean="0">
                <a:latin typeface="Arial Black" pitchFamily="34" charset="0"/>
              </a:rPr>
              <a:t>26</a:t>
            </a:r>
            <a:br>
              <a:rPr lang="es-ES" sz="1200" dirty="0" smtClean="0">
                <a:latin typeface="Arial Black" pitchFamily="34" charset="0"/>
              </a:rPr>
            </a:br>
            <a:r>
              <a:rPr lang="es-ES" sz="1200" dirty="0" smtClean="0">
                <a:latin typeface="Arial Black" pitchFamily="34" charset="0"/>
              </a:rPr>
              <a:t>curl</a:t>
            </a:r>
            <a:br>
              <a:rPr lang="es-ES" sz="1200" dirty="0" smtClean="0">
                <a:latin typeface="Arial Black" pitchFamily="34" charset="0"/>
              </a:rPr>
            </a:br>
            <a:r>
              <a:rPr lang="es-ES" sz="1200" dirty="0" smtClean="0">
                <a:latin typeface="Arial Black" pitchFamily="34" charset="0"/>
              </a:rPr>
              <a:t>Permite descargar o transferir url's.</a:t>
            </a:r>
            <a:br>
              <a:rPr lang="es-ES" sz="1200" dirty="0" smtClean="0">
                <a:latin typeface="Arial Black" pitchFamily="34" charset="0"/>
              </a:rPr>
            </a:br>
            <a:r>
              <a:rPr lang="es-ES" sz="1200" dirty="0" smtClean="0">
                <a:latin typeface="Arial Black" pitchFamily="34" charset="0"/>
              </a:rPr>
              <a:t>27</a:t>
            </a:r>
            <a:br>
              <a:rPr lang="es-ES" sz="1200" dirty="0" smtClean="0">
                <a:latin typeface="Arial Black" pitchFamily="34" charset="0"/>
              </a:rPr>
            </a:br>
            <a:r>
              <a:rPr lang="es-ES" sz="1200" dirty="0" smtClean="0">
                <a:latin typeface="Arial Black" pitchFamily="34" charset="0"/>
              </a:rPr>
              <a:t>cut</a:t>
            </a:r>
            <a:br>
              <a:rPr lang="es-ES" sz="1200" dirty="0" smtClean="0">
                <a:latin typeface="Arial Black" pitchFamily="34" charset="0"/>
              </a:rPr>
            </a:br>
            <a:r>
              <a:rPr lang="es-ES" sz="1200" dirty="0" smtClean="0">
                <a:latin typeface="Arial Black" pitchFamily="34" charset="0"/>
              </a:rPr>
              <a:t>Remueve secciones (columnas principalmente) de cada línea de un archivo o archivos.</a:t>
            </a:r>
            <a:br>
              <a:rPr lang="es-ES" sz="1200" dirty="0" smtClean="0">
                <a:latin typeface="Arial Black" pitchFamily="34" charset="0"/>
              </a:rPr>
            </a:br>
            <a:r>
              <a:rPr lang="es-ES" sz="1200" dirty="0" smtClean="0">
                <a:latin typeface="Arial Black" pitchFamily="34" charset="0"/>
              </a:rPr>
              <a:t>28</a:t>
            </a:r>
            <a:br>
              <a:rPr lang="es-ES" sz="1200" dirty="0" smtClean="0">
                <a:latin typeface="Arial Black" pitchFamily="34" charset="0"/>
              </a:rPr>
            </a:br>
            <a:r>
              <a:rPr lang="es-ES" sz="1200" dirty="0" smtClean="0">
                <a:latin typeface="Arial Black" pitchFamily="34" charset="0"/>
                <a:hlinkClick r:id="rId3"/>
              </a:rPr>
              <a:t>date</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Muestra/establece la fecha y hora actual.</a:t>
            </a:r>
            <a:br>
              <a:rPr lang="es-ES" sz="1200" dirty="0" smtClean="0">
                <a:latin typeface="Arial Black" pitchFamily="34" charset="0"/>
              </a:rPr>
            </a:br>
            <a:r>
              <a:rPr lang="es-ES" sz="1200" dirty="0" smtClean="0">
                <a:latin typeface="Arial Black" pitchFamily="34" charset="0"/>
              </a:rPr>
              <a:t>29</a:t>
            </a:r>
            <a:br>
              <a:rPr lang="es-ES" sz="1200" dirty="0" smtClean="0">
                <a:latin typeface="Arial Black" pitchFamily="34" charset="0"/>
              </a:rPr>
            </a:br>
            <a:r>
              <a:rPr lang="es-ES" sz="1200" dirty="0" err="1" smtClean="0">
                <a:latin typeface="Arial Black" pitchFamily="34" charset="0"/>
              </a:rPr>
              <a:t>dd</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Convierte y copia archivos y sistemas de archivos.</a:t>
            </a:r>
            <a:br>
              <a:rPr lang="es-ES" sz="1200" dirty="0" smtClean="0">
                <a:latin typeface="Arial Black" pitchFamily="34" charset="0"/>
              </a:rPr>
            </a:br>
            <a:r>
              <a:rPr lang="es-ES" sz="1200" dirty="0" smtClean="0">
                <a:latin typeface="Arial Black" pitchFamily="34" charset="0"/>
              </a:rPr>
              <a:t>30</a:t>
            </a:r>
            <a:br>
              <a:rPr lang="es-ES" sz="1200" dirty="0" smtClean="0">
                <a:latin typeface="Arial Black" pitchFamily="34" charset="0"/>
              </a:rPr>
            </a:br>
            <a:r>
              <a:rPr lang="es-ES" sz="1200" dirty="0" smtClean="0">
                <a:latin typeface="Arial Black" pitchFamily="34" charset="0"/>
              </a:rPr>
              <a:t>ddate</a:t>
            </a:r>
            <a:br>
              <a:rPr lang="es-ES" sz="1200" dirty="0" smtClean="0">
                <a:latin typeface="Arial Black" pitchFamily="34" charset="0"/>
              </a:rPr>
            </a:br>
            <a:r>
              <a:rPr lang="es-ES" sz="1200" dirty="0" smtClean="0">
                <a:latin typeface="Arial Black" pitchFamily="34" charset="0"/>
              </a:rPr>
              <a:t>Muestra la fecha en formato del calendario Discordante</a:t>
            </a:r>
            <a:endParaRPr lang="es-ES" sz="1200" dirty="0">
              <a:latin typeface="Arial Black" pitchFamily="34" charset="0"/>
            </a:endParaRPr>
          </a:p>
        </p:txBody>
      </p:sp>
      <p:sp>
        <p:nvSpPr>
          <p:cNvPr id="6" name="5 Marcador de contenido"/>
          <p:cNvSpPr>
            <a:spLocks noGrp="1"/>
          </p:cNvSpPr>
          <p:nvPr>
            <p:ph sz="quarter" idx="4"/>
          </p:nvPr>
        </p:nvSpPr>
        <p:spPr/>
        <p:txBody>
          <a:bodyPr>
            <a:noAutofit/>
          </a:bodyPr>
          <a:lstStyle/>
          <a:p>
            <a:r>
              <a:rPr lang="es-ES" sz="1200" dirty="0" smtClean="0">
                <a:latin typeface="Arial Black" pitchFamily="34" charset="0"/>
              </a:rPr>
              <a:t>31</a:t>
            </a:r>
            <a:br>
              <a:rPr lang="es-ES" sz="1200" dirty="0" smtClean="0">
                <a:latin typeface="Arial Black" pitchFamily="34" charset="0"/>
              </a:rPr>
            </a:br>
            <a:r>
              <a:rPr lang="es-ES" sz="1200" dirty="0" smtClean="0">
                <a:latin typeface="Arial Black" pitchFamily="34" charset="0"/>
              </a:rPr>
              <a:t>df</a:t>
            </a:r>
            <a:br>
              <a:rPr lang="es-ES" sz="1200" dirty="0" smtClean="0">
                <a:latin typeface="Arial Black" pitchFamily="34" charset="0"/>
              </a:rPr>
            </a:br>
            <a:r>
              <a:rPr lang="es-ES" sz="1200" dirty="0" smtClean="0">
                <a:latin typeface="Arial Black" pitchFamily="34" charset="0"/>
              </a:rPr>
              <a:t>Muestra el uso de espacio de discos duros o particiones.</a:t>
            </a:r>
            <a:br>
              <a:rPr lang="es-ES" sz="1200" dirty="0" smtClean="0">
                <a:latin typeface="Arial Black" pitchFamily="34" charset="0"/>
              </a:rPr>
            </a:br>
            <a:r>
              <a:rPr lang="es-ES" sz="1200" dirty="0" smtClean="0">
                <a:latin typeface="Arial Black" pitchFamily="34" charset="0"/>
              </a:rPr>
              <a:t>32</a:t>
            </a:r>
            <a:br>
              <a:rPr lang="es-ES" sz="1200" dirty="0" smtClean="0">
                <a:latin typeface="Arial Black" pitchFamily="34" charset="0"/>
              </a:rPr>
            </a:br>
            <a:r>
              <a:rPr lang="es-ES" sz="1200" dirty="0" smtClean="0">
                <a:latin typeface="Arial Black" pitchFamily="34" charset="0"/>
              </a:rPr>
              <a:t>diff</a:t>
            </a:r>
            <a:br>
              <a:rPr lang="es-ES" sz="1200" dirty="0" smtClean="0">
                <a:latin typeface="Arial Black" pitchFamily="34" charset="0"/>
              </a:rPr>
            </a:br>
            <a:r>
              <a:rPr lang="es-ES" sz="1200" dirty="0" smtClean="0">
                <a:latin typeface="Arial Black" pitchFamily="34" charset="0"/>
              </a:rPr>
              <a:t>Busca y muestra diferencias entre archivos.</a:t>
            </a:r>
            <a:br>
              <a:rPr lang="es-ES" sz="1200" dirty="0" smtClean="0">
                <a:latin typeface="Arial Black" pitchFamily="34" charset="0"/>
              </a:rPr>
            </a:br>
            <a:r>
              <a:rPr lang="es-ES" sz="1200" dirty="0" smtClean="0">
                <a:latin typeface="Arial Black" pitchFamily="34" charset="0"/>
              </a:rPr>
              <a:t>33</a:t>
            </a:r>
            <a:br>
              <a:rPr lang="es-ES" sz="1200" dirty="0" smtClean="0">
                <a:latin typeface="Arial Black" pitchFamily="34" charset="0"/>
              </a:rPr>
            </a:br>
            <a:r>
              <a:rPr lang="es-ES" sz="1200" dirty="0" smtClean="0">
                <a:latin typeface="Arial Black" pitchFamily="34" charset="0"/>
              </a:rPr>
              <a:t>dig</a:t>
            </a:r>
            <a:br>
              <a:rPr lang="es-ES" sz="1200" dirty="0" smtClean="0">
                <a:latin typeface="Arial Black" pitchFamily="34" charset="0"/>
              </a:rPr>
            </a:br>
            <a:r>
              <a:rPr lang="es-ES" sz="1200" dirty="0" smtClean="0">
                <a:latin typeface="Arial Black" pitchFamily="34" charset="0"/>
              </a:rPr>
              <a:t>Utilería para consultas a servidores DNS.</a:t>
            </a:r>
            <a:br>
              <a:rPr lang="es-ES" sz="1200" dirty="0" smtClean="0">
                <a:latin typeface="Arial Black" pitchFamily="34" charset="0"/>
              </a:rPr>
            </a:br>
            <a:r>
              <a:rPr lang="es-ES" sz="1200" dirty="0" smtClean="0">
                <a:latin typeface="Arial Black" pitchFamily="34" charset="0"/>
              </a:rPr>
              <a:t>34</a:t>
            </a:r>
            <a:br>
              <a:rPr lang="es-ES" sz="1200" dirty="0" smtClean="0">
                <a:latin typeface="Arial Black" pitchFamily="34" charset="0"/>
              </a:rPr>
            </a:br>
            <a:r>
              <a:rPr lang="es-ES" sz="1200" dirty="0" err="1" smtClean="0">
                <a:latin typeface="Arial Black" pitchFamily="34" charset="0"/>
                <a:hlinkClick r:id="rId4"/>
              </a:rPr>
              <a:t>dmesg</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Muestra los mensajes del arranque del sistema (boot).</a:t>
            </a:r>
            <a:br>
              <a:rPr lang="es-ES" sz="1200" dirty="0" smtClean="0">
                <a:latin typeface="Arial Black" pitchFamily="34" charset="0"/>
              </a:rPr>
            </a:br>
            <a:r>
              <a:rPr lang="es-ES" sz="1200" dirty="0" smtClean="0">
                <a:latin typeface="Arial Black" pitchFamily="34" charset="0"/>
              </a:rPr>
              <a:t>35</a:t>
            </a:r>
            <a:br>
              <a:rPr lang="es-ES" sz="1200" dirty="0" smtClean="0">
                <a:latin typeface="Arial Black" pitchFamily="34" charset="0"/>
              </a:rPr>
            </a:br>
            <a:r>
              <a:rPr lang="es-ES" sz="1200" dirty="0" err="1" smtClean="0">
                <a:latin typeface="Arial Black" pitchFamily="34" charset="0"/>
                <a:hlinkClick r:id="rId4"/>
              </a:rPr>
              <a:t>dmidecode</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Lista hardware del equipo directamente del BIOS. (también: lshw)</a:t>
            </a:r>
            <a:br>
              <a:rPr lang="es-ES" sz="1200" dirty="0" smtClean="0">
                <a:latin typeface="Arial Black" pitchFamily="34" charset="0"/>
              </a:rPr>
            </a:br>
            <a:r>
              <a:rPr lang="es-ES" sz="1200" dirty="0" smtClean="0">
                <a:latin typeface="Arial Black" pitchFamily="34" charset="0"/>
              </a:rPr>
              <a:t>36</a:t>
            </a:r>
            <a:br>
              <a:rPr lang="es-ES" sz="1200" dirty="0" smtClean="0">
                <a:latin typeface="Arial Black" pitchFamily="34" charset="0"/>
              </a:rPr>
            </a:br>
            <a:r>
              <a:rPr lang="es-ES" sz="1200" dirty="0" smtClean="0">
                <a:latin typeface="Arial Black" pitchFamily="34" charset="0"/>
                <a:hlinkClick r:id="rId5"/>
              </a:rPr>
              <a:t>dos2unix</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Convierte archivos de formato MS-DOS a formato Unix/Linux.</a:t>
            </a:r>
            <a:endParaRPr lang="es-ES" sz="1200" dirty="0">
              <a:latin typeface="Arial Black" pitchFamily="34" charset="0"/>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Autofit/>
          </a:bodyPr>
          <a:lstStyle/>
          <a:p>
            <a:r>
              <a:rPr lang="es-ES" sz="1200" dirty="0" smtClean="0">
                <a:latin typeface="Arial Black" pitchFamily="34" charset="0"/>
              </a:rPr>
              <a:t>37</a:t>
            </a:r>
            <a:br>
              <a:rPr lang="es-ES" sz="1200" dirty="0" smtClean="0">
                <a:latin typeface="Arial Black" pitchFamily="34" charset="0"/>
              </a:rPr>
            </a:br>
            <a:r>
              <a:rPr lang="es-ES" sz="1200" dirty="0" smtClean="0">
                <a:latin typeface="Arial Black" pitchFamily="34" charset="0"/>
              </a:rPr>
              <a:t>du</a:t>
            </a:r>
            <a:br>
              <a:rPr lang="es-ES" sz="1200" dirty="0" smtClean="0">
                <a:latin typeface="Arial Black" pitchFamily="34" charset="0"/>
              </a:rPr>
            </a:br>
            <a:r>
              <a:rPr lang="es-ES" sz="1200" dirty="0" smtClean="0">
                <a:latin typeface="Arial Black" pitchFamily="34" charset="0"/>
              </a:rPr>
              <a:t>Muestra el uso de espacio de archivos y directorios.</a:t>
            </a:r>
            <a:br>
              <a:rPr lang="es-ES" sz="1200" dirty="0" smtClean="0">
                <a:latin typeface="Arial Black" pitchFamily="34" charset="0"/>
              </a:rPr>
            </a:br>
            <a:r>
              <a:rPr lang="es-ES" sz="1200" dirty="0" smtClean="0">
                <a:latin typeface="Arial Black" pitchFamily="34" charset="0"/>
              </a:rPr>
              <a:t>38</a:t>
            </a:r>
            <a:br>
              <a:rPr lang="es-ES" sz="1200" dirty="0" smtClean="0">
                <a:latin typeface="Arial Black" pitchFamily="34" charset="0"/>
              </a:rPr>
            </a:br>
            <a:r>
              <a:rPr lang="es-ES" sz="1200" dirty="0" smtClean="0">
                <a:latin typeface="Arial Black" pitchFamily="34" charset="0"/>
              </a:rPr>
              <a:t>echo</a:t>
            </a:r>
            <a:br>
              <a:rPr lang="es-ES" sz="1200" dirty="0" smtClean="0">
                <a:latin typeface="Arial Black" pitchFamily="34" charset="0"/>
              </a:rPr>
            </a:br>
            <a:r>
              <a:rPr lang="es-ES" sz="1200" dirty="0" smtClean="0">
                <a:latin typeface="Arial Black" pitchFamily="34" charset="0"/>
              </a:rPr>
              <a:t>Imprime una línea de texto, variables, o contenido a un archivo.</a:t>
            </a:r>
            <a:br>
              <a:rPr lang="es-ES" sz="1200" dirty="0" smtClean="0">
                <a:latin typeface="Arial Black" pitchFamily="34" charset="0"/>
              </a:rPr>
            </a:br>
            <a:r>
              <a:rPr lang="es-ES" sz="1200" dirty="0" smtClean="0">
                <a:latin typeface="Arial Black" pitchFamily="34" charset="0"/>
              </a:rPr>
              <a:t>39</a:t>
            </a:r>
            <a:br>
              <a:rPr lang="es-ES" sz="1200" dirty="0" smtClean="0">
                <a:latin typeface="Arial Black" pitchFamily="34" charset="0"/>
              </a:rPr>
            </a:br>
            <a:r>
              <a:rPr lang="es-ES" sz="1200" dirty="0" smtClean="0">
                <a:latin typeface="Arial Black" pitchFamily="34" charset="0"/>
                <a:hlinkClick r:id="rId2"/>
              </a:rPr>
              <a:t>edquota</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Administra el control de cuotas de disco de usuario y grupos.</a:t>
            </a:r>
            <a:br>
              <a:rPr lang="es-ES" sz="1200" dirty="0" smtClean="0">
                <a:latin typeface="Arial Black" pitchFamily="34" charset="0"/>
              </a:rPr>
            </a:br>
            <a:r>
              <a:rPr lang="es-ES" sz="1200" dirty="0" smtClean="0">
                <a:latin typeface="Arial Black" pitchFamily="34" charset="0"/>
              </a:rPr>
              <a:t>40</a:t>
            </a:r>
            <a:br>
              <a:rPr lang="es-ES" sz="1200" dirty="0" smtClean="0">
                <a:latin typeface="Arial Black" pitchFamily="34" charset="0"/>
              </a:rPr>
            </a:br>
            <a:r>
              <a:rPr lang="es-ES" sz="1200" dirty="0" smtClean="0">
                <a:latin typeface="Arial Black" pitchFamily="34" charset="0"/>
              </a:rPr>
              <a:t>egrep</a:t>
            </a:r>
            <a:br>
              <a:rPr lang="es-ES" sz="1200" dirty="0" smtClean="0">
                <a:latin typeface="Arial Black" pitchFamily="34" charset="0"/>
              </a:rPr>
            </a:br>
            <a:r>
              <a:rPr lang="es-ES" sz="1200" dirty="0" smtClean="0">
                <a:latin typeface="Arial Black" pitchFamily="34" charset="0"/>
              </a:rPr>
              <a:t>Es igual que el comando 'grep -E', para uso de expresiones regulares.</a:t>
            </a:r>
            <a:br>
              <a:rPr lang="es-ES" sz="1200" dirty="0" smtClean="0">
                <a:latin typeface="Arial Black" pitchFamily="34" charset="0"/>
              </a:rPr>
            </a:br>
            <a:r>
              <a:rPr lang="es-ES" sz="1200" dirty="0" smtClean="0">
                <a:latin typeface="Arial Black" pitchFamily="34" charset="0"/>
              </a:rPr>
              <a:t>41</a:t>
            </a:r>
            <a:br>
              <a:rPr lang="es-ES" sz="1200" dirty="0" smtClean="0">
                <a:latin typeface="Arial Black" pitchFamily="34" charset="0"/>
              </a:rPr>
            </a:br>
            <a:r>
              <a:rPr lang="es-ES" sz="1200" dirty="0" smtClean="0">
                <a:latin typeface="Arial Black" pitchFamily="34" charset="0"/>
              </a:rPr>
              <a:t>eject</a:t>
            </a:r>
            <a:br>
              <a:rPr lang="es-ES" sz="1200" dirty="0" smtClean="0">
                <a:latin typeface="Arial Black" pitchFamily="34" charset="0"/>
              </a:rPr>
            </a:br>
            <a:r>
              <a:rPr lang="es-ES" sz="1200" dirty="0" smtClean="0">
                <a:latin typeface="Arial Black" pitchFamily="34" charset="0"/>
              </a:rPr>
              <a:t>Desmonta y expulsa un medio removible, como cdroms.</a:t>
            </a:r>
            <a:br>
              <a:rPr lang="es-ES" sz="1200" dirty="0" smtClean="0">
                <a:latin typeface="Arial Black" pitchFamily="34" charset="0"/>
              </a:rPr>
            </a:b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42</a:t>
            </a:r>
            <a:br>
              <a:rPr lang="es-ES" sz="1200" dirty="0" smtClean="0">
                <a:latin typeface="Arial Black" pitchFamily="34" charset="0"/>
              </a:rPr>
            </a:br>
            <a:r>
              <a:rPr lang="es-ES" sz="1200" dirty="0" err="1" smtClean="0">
                <a:latin typeface="Arial Black" pitchFamily="34" charset="0"/>
              </a:rPr>
              <a:t>env</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Ejecuta un programa en un entorno modificado.</a:t>
            </a:r>
            <a:br>
              <a:rPr lang="es-ES" sz="1200" dirty="0" smtClean="0">
                <a:latin typeface="Arial Black" pitchFamily="34" charset="0"/>
              </a:rPr>
            </a:br>
            <a:r>
              <a:rPr lang="es-ES" sz="1200" dirty="0" smtClean="0">
                <a:latin typeface="Arial Black" pitchFamily="34" charset="0"/>
              </a:rPr>
              <a:t/>
            </a:r>
            <a:br>
              <a:rPr lang="es-ES" sz="1200" dirty="0" smtClean="0">
                <a:latin typeface="Arial Black" pitchFamily="34" charset="0"/>
              </a:rPr>
            </a:br>
            <a:endParaRPr lang="es-ES" sz="1200" dirty="0">
              <a:latin typeface="Arial Black" pitchFamily="34" charset="0"/>
            </a:endParaRPr>
          </a:p>
        </p:txBody>
      </p:sp>
      <p:sp>
        <p:nvSpPr>
          <p:cNvPr id="6" name="5 Marcador de contenido"/>
          <p:cNvSpPr>
            <a:spLocks noGrp="1"/>
          </p:cNvSpPr>
          <p:nvPr>
            <p:ph sz="quarter" idx="4"/>
          </p:nvPr>
        </p:nvSpPr>
        <p:spPr/>
        <p:txBody>
          <a:bodyPr>
            <a:normAutofit/>
          </a:bodyPr>
          <a:lstStyle/>
          <a:p>
            <a:r>
              <a:rPr lang="es-ES" sz="1200" dirty="0" smtClean="0">
                <a:latin typeface="Arial Black" pitchFamily="34" charset="0"/>
              </a:rPr>
              <a:t>43</a:t>
            </a:r>
            <a:br>
              <a:rPr lang="es-ES" sz="1200" dirty="0" smtClean="0">
                <a:latin typeface="Arial Black" pitchFamily="34" charset="0"/>
              </a:rPr>
            </a:br>
            <a:r>
              <a:rPr lang="es-ES" sz="1200" dirty="0" smtClean="0">
                <a:latin typeface="Arial Black" pitchFamily="34" charset="0"/>
              </a:rPr>
              <a:t>ethtool</a:t>
            </a:r>
            <a:br>
              <a:rPr lang="es-ES" sz="1200" dirty="0" smtClean="0">
                <a:latin typeface="Arial Black" pitchFamily="34" charset="0"/>
              </a:rPr>
            </a:br>
            <a:r>
              <a:rPr lang="es-ES" sz="1200" dirty="0" smtClean="0">
                <a:latin typeface="Arial Black" pitchFamily="34" charset="0"/>
              </a:rPr>
              <a:t>Permite desplegar o cambiar valores de una tarjeta de red.</a:t>
            </a:r>
            <a:br>
              <a:rPr lang="es-ES" sz="1200" dirty="0" smtClean="0">
                <a:latin typeface="Arial Black" pitchFamily="34" charset="0"/>
              </a:rPr>
            </a:br>
            <a:r>
              <a:rPr lang="es-ES" sz="1200" dirty="0" smtClean="0">
                <a:latin typeface="Arial Black" pitchFamily="34" charset="0"/>
              </a:rPr>
              <a:t>44</a:t>
            </a:r>
            <a:br>
              <a:rPr lang="es-ES" sz="1200" dirty="0" smtClean="0">
                <a:latin typeface="Arial Black" pitchFamily="34" charset="0"/>
              </a:rPr>
            </a:br>
            <a:r>
              <a:rPr lang="es-ES" sz="1200" dirty="0" smtClean="0">
                <a:latin typeface="Arial Black" pitchFamily="34" charset="0"/>
              </a:rPr>
              <a:t>exit</a:t>
            </a:r>
            <a:br>
              <a:rPr lang="es-ES" sz="1200" dirty="0" smtClean="0">
                <a:latin typeface="Arial Black" pitchFamily="34" charset="0"/>
              </a:rPr>
            </a:br>
            <a:r>
              <a:rPr lang="es-ES" sz="1200" dirty="0" smtClean="0">
                <a:latin typeface="Arial Black" pitchFamily="34" charset="0"/>
              </a:rPr>
              <a:t>Sale del shell o terminal actual.</a:t>
            </a:r>
            <a:br>
              <a:rPr lang="es-ES" sz="1200" dirty="0" smtClean="0">
                <a:latin typeface="Arial Black" pitchFamily="34" charset="0"/>
              </a:rPr>
            </a:br>
            <a:r>
              <a:rPr lang="es-ES" sz="1200" dirty="0" smtClean="0">
                <a:latin typeface="Arial Black" pitchFamily="34" charset="0"/>
              </a:rPr>
              <a:t>45</a:t>
            </a:r>
            <a:br>
              <a:rPr lang="es-ES" sz="1200" dirty="0" smtClean="0">
                <a:latin typeface="Arial Black" pitchFamily="34" charset="0"/>
              </a:rPr>
            </a:br>
            <a:r>
              <a:rPr lang="es-ES" sz="1200" dirty="0" smtClean="0">
                <a:latin typeface="Arial Black" pitchFamily="34" charset="0"/>
              </a:rPr>
              <a:t>export</a:t>
            </a:r>
            <a:br>
              <a:rPr lang="es-ES" sz="1200" dirty="0" smtClean="0">
                <a:latin typeface="Arial Black" pitchFamily="34" charset="0"/>
              </a:rPr>
            </a:br>
            <a:r>
              <a:rPr lang="es-ES" sz="1200" dirty="0" smtClean="0">
                <a:latin typeface="Arial Black" pitchFamily="34" charset="0"/>
              </a:rPr>
              <a:t>Exporta el valor de una variable.</a:t>
            </a:r>
            <a:br>
              <a:rPr lang="es-ES" sz="1200" dirty="0" smtClean="0">
                <a:latin typeface="Arial Black" pitchFamily="34" charset="0"/>
              </a:rPr>
            </a:br>
            <a:r>
              <a:rPr lang="es-ES" sz="1200" dirty="0" smtClean="0">
                <a:latin typeface="Arial Black" pitchFamily="34" charset="0"/>
              </a:rPr>
              <a:t>46</a:t>
            </a:r>
            <a:br>
              <a:rPr lang="es-ES" sz="1200" dirty="0" smtClean="0">
                <a:latin typeface="Arial Black" pitchFamily="34" charset="0"/>
              </a:rPr>
            </a:br>
            <a:r>
              <a:rPr lang="es-ES" sz="1200" dirty="0" smtClean="0">
                <a:latin typeface="Arial Black" pitchFamily="34" charset="0"/>
              </a:rPr>
              <a:t>expr</a:t>
            </a:r>
            <a:br>
              <a:rPr lang="es-ES" sz="1200" dirty="0" smtClean="0">
                <a:latin typeface="Arial Black" pitchFamily="34" charset="0"/>
              </a:rPr>
            </a:br>
            <a:r>
              <a:rPr lang="es-ES" sz="1200" dirty="0" smtClean="0">
                <a:latin typeface="Arial Black" pitchFamily="34" charset="0"/>
              </a:rPr>
              <a:t>Evaluador de expresiones matemáticas.</a:t>
            </a:r>
            <a:br>
              <a:rPr lang="es-ES" sz="1200" dirty="0" smtClean="0">
                <a:latin typeface="Arial Black" pitchFamily="34" charset="0"/>
              </a:rPr>
            </a:br>
            <a:r>
              <a:rPr lang="es-ES" sz="1200" dirty="0" smtClean="0">
                <a:latin typeface="Arial Black" pitchFamily="34" charset="0"/>
              </a:rPr>
              <a:t>47</a:t>
            </a:r>
            <a:br>
              <a:rPr lang="es-ES" sz="1200" dirty="0" smtClean="0">
                <a:latin typeface="Arial Black" pitchFamily="34" charset="0"/>
              </a:rPr>
            </a:br>
            <a:r>
              <a:rPr lang="es-ES" sz="1200" dirty="0" err="1" smtClean="0">
                <a:latin typeface="Arial Black" pitchFamily="34" charset="0"/>
              </a:rPr>
              <a:t>fc</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Lista, edita y reejecuta comandos previamente ejecutados.</a:t>
            </a:r>
            <a:br>
              <a:rPr lang="es-ES" sz="1200" dirty="0" smtClean="0">
                <a:latin typeface="Arial Black" pitchFamily="34" charset="0"/>
              </a:rPr>
            </a:br>
            <a:r>
              <a:rPr lang="es-ES" sz="1200" dirty="0" smtClean="0">
                <a:latin typeface="Arial Black" pitchFamily="34" charset="0"/>
              </a:rPr>
              <a:t>48</a:t>
            </a:r>
            <a:br>
              <a:rPr lang="es-ES" sz="1200" dirty="0" smtClean="0">
                <a:latin typeface="Arial Black" pitchFamily="34" charset="0"/>
              </a:rPr>
            </a:br>
            <a:r>
              <a:rPr lang="es-ES" sz="1200" dirty="0" err="1" smtClean="0">
                <a:latin typeface="Arial Black" pitchFamily="34" charset="0"/>
                <a:hlinkClick r:id="rId3"/>
              </a:rPr>
              <a:t>fdisk</a:t>
            </a:r>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Herramienta para particionar discos, común a casi todas las distros.</a:t>
            </a:r>
            <a:endParaRPr lang="es-ES" sz="1200" dirty="0">
              <a:latin typeface="Arial Black"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CO" dirty="0" smtClean="0"/>
              <a:t>MENÚ PRINCIPAL</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fontScale="47500" lnSpcReduction="20000"/>
          </a:bodyPr>
          <a:lstStyle/>
          <a:p>
            <a:r>
              <a:rPr lang="es-CO" sz="2500" dirty="0" smtClean="0">
                <a:solidFill>
                  <a:srgbClr val="00B0F0"/>
                </a:solidFill>
                <a:latin typeface="Arial Black" pitchFamily="34" charset="0"/>
                <a:hlinkClick r:id="rId2" action="ppaction://hlinksldjump"/>
              </a:rPr>
              <a:t>1-</a:t>
            </a:r>
            <a:r>
              <a:rPr lang="es-CO" sz="2500" dirty="0" smtClean="0">
                <a:solidFill>
                  <a:schemeClr val="tx1">
                    <a:lumMod val="95000"/>
                    <a:lumOff val="5000"/>
                  </a:schemeClr>
                </a:solidFill>
                <a:latin typeface="Arial Black" pitchFamily="34" charset="0"/>
                <a:hlinkClick r:id="rId2" action="ppaction://hlinksldjump"/>
              </a:rPr>
              <a:t>QUE ES LINUX?</a:t>
            </a:r>
            <a:endParaRPr lang="es-CO" sz="2500" dirty="0" smtClean="0">
              <a:solidFill>
                <a:schemeClr val="tx1">
                  <a:lumMod val="95000"/>
                  <a:lumOff val="5000"/>
                </a:schemeClr>
              </a:solidFill>
              <a:latin typeface="Arial Black" pitchFamily="34" charset="0"/>
            </a:endParaRPr>
          </a:p>
          <a:p>
            <a:r>
              <a:rPr lang="es-CO" sz="2500" dirty="0" smtClean="0">
                <a:solidFill>
                  <a:srgbClr val="00B0F0"/>
                </a:solidFill>
                <a:latin typeface="Arial Black" pitchFamily="34" charset="0"/>
                <a:hlinkClick r:id="rId2" action="ppaction://hlinksldjump"/>
              </a:rPr>
              <a:t>2-</a:t>
            </a:r>
            <a:r>
              <a:rPr lang="es-CO" sz="2500" dirty="0" smtClean="0">
                <a:solidFill>
                  <a:schemeClr val="tx1">
                    <a:lumMod val="95000"/>
                    <a:lumOff val="5000"/>
                  </a:schemeClr>
                </a:solidFill>
                <a:latin typeface="Arial Black" pitchFamily="34" charset="0"/>
                <a:hlinkClick r:id="rId2" action="ppaction://hlinksldjump"/>
              </a:rPr>
              <a:t>QUÉ ES LINUX PARA MI?</a:t>
            </a:r>
            <a:endParaRPr lang="es-CO" sz="2500" dirty="0" smtClean="0">
              <a:solidFill>
                <a:schemeClr val="tx1">
                  <a:lumMod val="95000"/>
                  <a:lumOff val="5000"/>
                </a:schemeClr>
              </a:solidFill>
              <a:latin typeface="Arial Black" pitchFamily="34" charset="0"/>
            </a:endParaRPr>
          </a:p>
          <a:p>
            <a:r>
              <a:rPr lang="es-CO" sz="2500" dirty="0" smtClean="0">
                <a:solidFill>
                  <a:srgbClr val="00B0F0"/>
                </a:solidFill>
                <a:latin typeface="Arial Black" pitchFamily="34" charset="0"/>
                <a:hlinkClick r:id="rId2" action="ppaction://hlinksldjump"/>
              </a:rPr>
              <a:t>3</a:t>
            </a:r>
            <a:r>
              <a:rPr lang="es-CO" sz="2500" dirty="0" smtClean="0">
                <a:solidFill>
                  <a:schemeClr val="tx1">
                    <a:lumMod val="95000"/>
                    <a:lumOff val="5000"/>
                  </a:schemeClr>
                </a:solidFill>
                <a:latin typeface="Arial Black" pitchFamily="34" charset="0"/>
                <a:hlinkClick r:id="rId2" action="ppaction://hlinksldjump"/>
              </a:rPr>
              <a:t>-CUÁNTO ESPACIO NECESITO EN MI </a:t>
            </a:r>
            <a:r>
              <a:rPr lang="es-CO" sz="2500" dirty="0" smtClean="0">
                <a:solidFill>
                  <a:schemeClr val="tx1">
                    <a:lumMod val="95000"/>
                    <a:lumOff val="5000"/>
                  </a:schemeClr>
                </a:solidFill>
                <a:latin typeface="Arial Black" pitchFamily="34" charset="0"/>
              </a:rPr>
              <a:t>DISCO DURO PARA INSTALAR LINUX?</a:t>
            </a:r>
          </a:p>
          <a:p>
            <a:r>
              <a:rPr lang="es-CO" sz="2500" dirty="0" smtClean="0">
                <a:solidFill>
                  <a:srgbClr val="00B0F0"/>
                </a:solidFill>
                <a:latin typeface="Arial Black" pitchFamily="34" charset="0"/>
                <a:hlinkClick r:id="rId2" action="ppaction://hlinksldjump"/>
              </a:rPr>
              <a:t>4-</a:t>
            </a:r>
            <a:r>
              <a:rPr lang="es-CO" sz="2500" dirty="0" smtClean="0">
                <a:solidFill>
                  <a:schemeClr val="tx1">
                    <a:lumMod val="95000"/>
                    <a:lumOff val="5000"/>
                  </a:schemeClr>
                </a:solidFill>
                <a:latin typeface="Arial Black" pitchFamily="34" charset="0"/>
                <a:hlinkClick r:id="rId2" action="ppaction://hlinksldjump"/>
              </a:rPr>
              <a:t>CUÁNTA MEMORIA</a:t>
            </a:r>
            <a:r>
              <a:rPr lang="es-CO" sz="2500" dirty="0" smtClean="0">
                <a:solidFill>
                  <a:schemeClr val="tx1">
                    <a:lumMod val="95000"/>
                    <a:lumOff val="5000"/>
                  </a:schemeClr>
                </a:solidFill>
                <a:latin typeface="Arial Black" pitchFamily="34" charset="0"/>
              </a:rPr>
              <a:t> NECESITO PARA USAR LINUX?</a:t>
            </a:r>
          </a:p>
          <a:p>
            <a:r>
              <a:rPr lang="es-CO" sz="2500" dirty="0" smtClean="0">
                <a:solidFill>
                  <a:srgbClr val="00B0F0"/>
                </a:solidFill>
                <a:latin typeface="Arial Black" pitchFamily="34" charset="0"/>
              </a:rPr>
              <a:t>5-</a:t>
            </a:r>
            <a:r>
              <a:rPr lang="es-CO" sz="2500" dirty="0" smtClean="0">
                <a:solidFill>
                  <a:schemeClr val="tx1">
                    <a:lumMod val="95000"/>
                    <a:lumOff val="5000"/>
                  </a:schemeClr>
                </a:solidFill>
                <a:latin typeface="Arial Black" pitchFamily="34" charset="0"/>
              </a:rPr>
              <a:t>FUNCIONARÁ MI EQUIPO </a:t>
            </a:r>
          </a:p>
          <a:p>
            <a:r>
              <a:rPr lang="es-CO" sz="2500" dirty="0" smtClean="0">
                <a:solidFill>
                  <a:srgbClr val="00B0F0"/>
                </a:solidFill>
                <a:latin typeface="Arial Black" pitchFamily="34" charset="0"/>
                <a:hlinkClick r:id="rId2" action="ppaction://hlinksldjump"/>
              </a:rPr>
              <a:t>6</a:t>
            </a:r>
            <a:r>
              <a:rPr lang="es-CO" sz="2500" dirty="0" smtClean="0">
                <a:solidFill>
                  <a:schemeClr val="tx1">
                    <a:lumMod val="95000"/>
                    <a:lumOff val="5000"/>
                  </a:schemeClr>
                </a:solidFill>
                <a:latin typeface="Arial Black" pitchFamily="34" charset="0"/>
                <a:hlinkClick r:id="rId2" action="ppaction://hlinksldjump"/>
              </a:rPr>
              <a:t>-CON LINUX</a:t>
            </a:r>
            <a:r>
              <a:rPr lang="es-CO" sz="2500" dirty="0" smtClean="0">
                <a:solidFill>
                  <a:schemeClr val="tx1">
                    <a:lumMod val="95000"/>
                    <a:lumOff val="5000"/>
                  </a:schemeClr>
                </a:solidFill>
                <a:latin typeface="Arial Black" pitchFamily="34" charset="0"/>
              </a:rPr>
              <a:t>?</a:t>
            </a:r>
          </a:p>
          <a:p>
            <a:r>
              <a:rPr lang="es-CO" sz="2500" dirty="0" smtClean="0">
                <a:solidFill>
                  <a:srgbClr val="00B0F0"/>
                </a:solidFill>
                <a:latin typeface="Arial Black" pitchFamily="34" charset="0"/>
                <a:hlinkClick r:id="rId2" action="ppaction://hlinksldjump"/>
              </a:rPr>
              <a:t>7</a:t>
            </a:r>
            <a:r>
              <a:rPr lang="es-CO" sz="2500" dirty="0" smtClean="0">
                <a:solidFill>
                  <a:schemeClr val="tx1">
                    <a:lumMod val="95000"/>
                    <a:lumOff val="5000"/>
                  </a:schemeClr>
                </a:solidFill>
                <a:latin typeface="Arial Black" pitchFamily="34" charset="0"/>
                <a:hlinkClick r:id="rId2" action="ppaction://hlinksldjump"/>
              </a:rPr>
              <a:t>-CÓMO CONSIGO LINUX</a:t>
            </a:r>
            <a:r>
              <a:rPr lang="es-CO" sz="2500" dirty="0" smtClean="0">
                <a:solidFill>
                  <a:schemeClr val="tx1">
                    <a:lumMod val="95000"/>
                    <a:lumOff val="5000"/>
                  </a:schemeClr>
                </a:solidFill>
                <a:latin typeface="Arial Black" pitchFamily="34" charset="0"/>
              </a:rPr>
              <a:t>?</a:t>
            </a:r>
          </a:p>
          <a:p>
            <a:r>
              <a:rPr lang="es-CO" sz="2500" dirty="0" smtClean="0">
                <a:solidFill>
                  <a:srgbClr val="00B0F0"/>
                </a:solidFill>
                <a:latin typeface="Arial Black" pitchFamily="34" charset="0"/>
                <a:hlinkClick r:id="rId3" action="ppaction://hlinksldjump"/>
              </a:rPr>
              <a:t>8-</a:t>
            </a:r>
            <a:r>
              <a:rPr lang="es-CO" sz="2500" dirty="0" smtClean="0">
                <a:solidFill>
                  <a:schemeClr val="tx1">
                    <a:lumMod val="95000"/>
                    <a:lumOff val="5000"/>
                  </a:schemeClr>
                </a:solidFill>
                <a:latin typeface="Arial Black" pitchFamily="34" charset="0"/>
                <a:hlinkClick r:id="rId3" action="ppaction://hlinksldjump"/>
              </a:rPr>
              <a:t>QUÉ DISTRIBUCIÓN</a:t>
            </a:r>
            <a:r>
              <a:rPr lang="es-CO" sz="2500" dirty="0" smtClean="0">
                <a:solidFill>
                  <a:schemeClr val="tx1">
                    <a:lumMod val="95000"/>
                    <a:lumOff val="5000"/>
                  </a:schemeClr>
                </a:solidFill>
                <a:latin typeface="Arial Black" pitchFamily="34" charset="0"/>
              </a:rPr>
              <a:t> ES LA MEJOR</a:t>
            </a:r>
          </a:p>
          <a:p>
            <a:r>
              <a:rPr lang="es-CO" sz="2500" dirty="0" smtClean="0">
                <a:solidFill>
                  <a:srgbClr val="00B0F0"/>
                </a:solidFill>
                <a:latin typeface="Arial Black" pitchFamily="34" charset="0"/>
                <a:hlinkClick r:id="rId3" action="ppaction://hlinksldjump"/>
              </a:rPr>
              <a:t>9-</a:t>
            </a:r>
            <a:r>
              <a:rPr lang="es-CO" sz="2500" dirty="0" smtClean="0">
                <a:solidFill>
                  <a:schemeClr val="tx1">
                    <a:lumMod val="95000"/>
                    <a:lumOff val="5000"/>
                  </a:schemeClr>
                </a:solidFill>
                <a:latin typeface="Arial Black" pitchFamily="34" charset="0"/>
                <a:hlinkClick r:id="rId3" action="ppaction://hlinksldjump"/>
              </a:rPr>
              <a:t>PUEDO TENER </a:t>
            </a:r>
            <a:r>
              <a:rPr lang="es-CO" sz="2500" dirty="0" smtClean="0">
                <a:solidFill>
                  <a:schemeClr val="tx1">
                    <a:lumMod val="95000"/>
                    <a:lumOff val="5000"/>
                  </a:schemeClr>
                </a:solidFill>
                <a:latin typeface="Arial Black" pitchFamily="34" charset="0"/>
              </a:rPr>
              <a:t>MÁS DE UN SISTEMA OPERATIVO EN MI EQUIPO?</a:t>
            </a:r>
          </a:p>
          <a:p>
            <a:r>
              <a:rPr lang="es-CO" sz="2500" dirty="0" smtClean="0">
                <a:solidFill>
                  <a:srgbClr val="00B0F0"/>
                </a:solidFill>
                <a:latin typeface="Arial Black" pitchFamily="34" charset="0"/>
              </a:rPr>
              <a:t>10</a:t>
            </a:r>
            <a:r>
              <a:rPr lang="es-CO" sz="2500" dirty="0" smtClean="0">
                <a:solidFill>
                  <a:schemeClr val="tx1">
                    <a:lumMod val="95000"/>
                    <a:lumOff val="5000"/>
                  </a:schemeClr>
                </a:solidFill>
                <a:latin typeface="Arial Black" pitchFamily="34" charset="0"/>
              </a:rPr>
              <a:t>-FUNCIONAN MIS PROGRAMAS/JUEGOS PARA WINDOWS EN LINUX?</a:t>
            </a:r>
          </a:p>
          <a:p>
            <a:r>
              <a:rPr lang="es-CO" sz="2500" dirty="0" smtClean="0">
                <a:solidFill>
                  <a:srgbClr val="00B0F0"/>
                </a:solidFill>
                <a:latin typeface="Arial Black" pitchFamily="34" charset="0"/>
              </a:rPr>
              <a:t>11</a:t>
            </a:r>
            <a:r>
              <a:rPr lang="es-CO" sz="2500" dirty="0" smtClean="0">
                <a:solidFill>
                  <a:schemeClr val="tx1">
                    <a:lumMod val="95000"/>
                    <a:lumOff val="5000"/>
                  </a:schemeClr>
                </a:solidFill>
                <a:latin typeface="Arial Black" pitchFamily="34" charset="0"/>
              </a:rPr>
              <a:t>-QUÉ TENGO QUÉ SABER ANTES DE INSTALAR LINUX?</a:t>
            </a:r>
            <a:endParaRPr lang="es-ES" sz="2500" dirty="0" smtClean="0">
              <a:solidFill>
                <a:schemeClr val="tx1">
                  <a:lumMod val="95000"/>
                  <a:lumOff val="5000"/>
                </a:schemeClr>
              </a:solidFill>
              <a:latin typeface="Arial Black" pitchFamily="34" charset="0"/>
            </a:endParaRPr>
          </a:p>
          <a:p>
            <a:endParaRPr lang="es-ES" dirty="0"/>
          </a:p>
        </p:txBody>
      </p:sp>
      <p:sp>
        <p:nvSpPr>
          <p:cNvPr id="6" name="5 Marcador de contenido"/>
          <p:cNvSpPr>
            <a:spLocks noGrp="1"/>
          </p:cNvSpPr>
          <p:nvPr>
            <p:ph sz="quarter" idx="4"/>
          </p:nvPr>
        </p:nvSpPr>
        <p:spPr/>
        <p:txBody>
          <a:bodyPr>
            <a:normAutofit lnSpcReduction="10000"/>
          </a:bodyPr>
          <a:lstStyle/>
          <a:p>
            <a:r>
              <a:rPr lang="es-CO" sz="1400" dirty="0" smtClean="0">
                <a:solidFill>
                  <a:srgbClr val="00B0F0"/>
                </a:solidFill>
                <a:latin typeface="Arial Black" pitchFamily="34" charset="0"/>
              </a:rPr>
              <a:t>12-</a:t>
            </a:r>
            <a:r>
              <a:rPr lang="es-CO" sz="1400" dirty="0" smtClean="0">
                <a:solidFill>
                  <a:schemeClr val="tx1">
                    <a:lumMod val="95000"/>
                    <a:lumOff val="5000"/>
                  </a:schemeClr>
                </a:solidFill>
                <a:latin typeface="Arial Black" pitchFamily="34" charset="0"/>
              </a:rPr>
              <a:t>DÓNDE INSTALO LINUX?</a:t>
            </a:r>
          </a:p>
          <a:p>
            <a:r>
              <a:rPr lang="es-CO" sz="1400" dirty="0" smtClean="0">
                <a:solidFill>
                  <a:srgbClr val="00B0F0"/>
                </a:solidFill>
                <a:latin typeface="Arial Black" pitchFamily="34" charset="0"/>
              </a:rPr>
              <a:t>13-</a:t>
            </a:r>
            <a:r>
              <a:rPr lang="es-CO" sz="1400" dirty="0" smtClean="0">
                <a:solidFill>
                  <a:schemeClr val="tx1">
                    <a:lumMod val="95000"/>
                    <a:lumOff val="5000"/>
                  </a:schemeClr>
                </a:solidFill>
                <a:latin typeface="Arial Black" pitchFamily="34" charset="0"/>
              </a:rPr>
              <a:t>QUÉ ES UNA PARTICIÓN,CÓMO CREO UNA PARTICIÓN?</a:t>
            </a:r>
          </a:p>
          <a:p>
            <a:r>
              <a:rPr lang="es-CO" sz="1400" dirty="0" smtClean="0">
                <a:solidFill>
                  <a:srgbClr val="00B0F0"/>
                </a:solidFill>
                <a:latin typeface="Arial Black" pitchFamily="34" charset="0"/>
              </a:rPr>
              <a:t>14-</a:t>
            </a:r>
            <a:r>
              <a:rPr lang="es-CO" sz="1400" dirty="0" smtClean="0">
                <a:solidFill>
                  <a:schemeClr val="tx1">
                    <a:lumMod val="95000"/>
                    <a:lumOff val="5000"/>
                  </a:schemeClr>
                </a:solidFill>
                <a:latin typeface="Arial Black" pitchFamily="34" charset="0"/>
              </a:rPr>
              <a:t>PORQUÉ NECESITO DIFERENTES PARTICIONES?</a:t>
            </a:r>
          </a:p>
          <a:p>
            <a:r>
              <a:rPr lang="es-CO" sz="1400" dirty="0" smtClean="0">
                <a:solidFill>
                  <a:srgbClr val="00B0F0"/>
                </a:solidFill>
                <a:latin typeface="Arial Black" pitchFamily="34" charset="0"/>
              </a:rPr>
              <a:t>15</a:t>
            </a:r>
            <a:r>
              <a:rPr lang="es-CO" sz="1400" dirty="0" smtClean="0">
                <a:solidFill>
                  <a:schemeClr val="tx1">
                    <a:lumMod val="95000"/>
                    <a:lumOff val="5000"/>
                  </a:schemeClr>
                </a:solidFill>
                <a:latin typeface="Arial Black" pitchFamily="34" charset="0"/>
              </a:rPr>
              <a:t>-CUÁNTAS PARTICIONES NECESITO PARA LINUX?</a:t>
            </a:r>
          </a:p>
          <a:p>
            <a:r>
              <a:rPr lang="es-CO" sz="1400" dirty="0" smtClean="0">
                <a:solidFill>
                  <a:srgbClr val="00B0F0"/>
                </a:solidFill>
                <a:latin typeface="Arial Black" pitchFamily="34" charset="0"/>
              </a:rPr>
              <a:t>16</a:t>
            </a:r>
            <a:r>
              <a:rPr lang="es-CO" sz="1400" dirty="0" smtClean="0">
                <a:solidFill>
                  <a:schemeClr val="tx1">
                    <a:lumMod val="95000"/>
                    <a:lumOff val="5000"/>
                  </a:schemeClr>
                </a:solidFill>
                <a:latin typeface="Arial Black" pitchFamily="34" charset="0"/>
              </a:rPr>
              <a:t>-QUÉ ES LA SWAP?</a:t>
            </a:r>
          </a:p>
          <a:p>
            <a:r>
              <a:rPr lang="es-CO" sz="1400" dirty="0" smtClean="0">
                <a:solidFill>
                  <a:srgbClr val="00B0F0"/>
                </a:solidFill>
                <a:latin typeface="Arial Black" pitchFamily="34" charset="0"/>
              </a:rPr>
              <a:t>17-</a:t>
            </a:r>
            <a:r>
              <a:rPr lang="es-CO" sz="1400" dirty="0" smtClean="0">
                <a:solidFill>
                  <a:schemeClr val="tx1">
                    <a:lumMod val="95000"/>
                    <a:lumOff val="5000"/>
                  </a:schemeClr>
                </a:solidFill>
                <a:latin typeface="Arial Black" pitchFamily="34" charset="0"/>
              </a:rPr>
              <a:t>CUÁNTA SWAP NECESITO?</a:t>
            </a:r>
          </a:p>
          <a:p>
            <a:r>
              <a:rPr lang="es-CO" sz="1400" dirty="0" smtClean="0">
                <a:solidFill>
                  <a:srgbClr val="00B0F0"/>
                </a:solidFill>
                <a:latin typeface="Arial Black" pitchFamily="34" charset="0"/>
              </a:rPr>
              <a:t>18</a:t>
            </a:r>
            <a:r>
              <a:rPr lang="es-CO" sz="1400" dirty="0" smtClean="0">
                <a:solidFill>
                  <a:schemeClr val="tx1">
                    <a:lumMod val="95000"/>
                    <a:lumOff val="5000"/>
                  </a:schemeClr>
                </a:solidFill>
                <a:latin typeface="Arial Black" pitchFamily="34" charset="0"/>
              </a:rPr>
              <a:t>-NO TENGO SITIO EN MI DISCO DURO QUÉ HAGO?</a:t>
            </a:r>
          </a:p>
          <a:p>
            <a:r>
              <a:rPr lang="es-CO" sz="1400" dirty="0" smtClean="0">
                <a:solidFill>
                  <a:srgbClr val="00B0F0"/>
                </a:solidFill>
                <a:latin typeface="Arial Black" pitchFamily="34" charset="0"/>
              </a:rPr>
              <a:t>19</a:t>
            </a:r>
            <a:r>
              <a:rPr lang="es-CO" sz="1400" dirty="0" smtClean="0">
                <a:solidFill>
                  <a:schemeClr val="tx1">
                    <a:lumMod val="95000"/>
                    <a:lumOff val="5000"/>
                  </a:schemeClr>
                </a:solidFill>
                <a:latin typeface="Arial Black" pitchFamily="34" charset="0"/>
              </a:rPr>
              <a:t>-CÓMO CONFIGURAR EL ARRANQUE DE LINUX?</a:t>
            </a:r>
          </a:p>
          <a:p>
            <a:r>
              <a:rPr lang="es-CO" sz="1400" dirty="0" smtClean="0">
                <a:solidFill>
                  <a:srgbClr val="00B0F0"/>
                </a:solidFill>
                <a:latin typeface="Arial Black" pitchFamily="34" charset="0"/>
              </a:rPr>
              <a:t>20</a:t>
            </a:r>
            <a:r>
              <a:rPr lang="es-CO" sz="1400" dirty="0" smtClean="0">
                <a:solidFill>
                  <a:schemeClr val="tx1">
                    <a:lumMod val="95000"/>
                    <a:lumOff val="5000"/>
                  </a:schemeClr>
                </a:solidFill>
                <a:latin typeface="Arial Black" pitchFamily="34" charset="0"/>
              </a:rPr>
              <a:t>-QUÉ ES EL KERNEL?</a:t>
            </a:r>
          </a:p>
          <a:p>
            <a:r>
              <a:rPr lang="es-CO" sz="1400" dirty="0" smtClean="0">
                <a:solidFill>
                  <a:srgbClr val="00B0F0"/>
                </a:solidFill>
                <a:latin typeface="Arial Black" pitchFamily="34" charset="0"/>
              </a:rPr>
              <a:t>21</a:t>
            </a:r>
            <a:r>
              <a:rPr lang="es-CO" sz="1400" dirty="0" smtClean="0">
                <a:solidFill>
                  <a:schemeClr val="tx1">
                    <a:lumMod val="95000"/>
                    <a:lumOff val="5000"/>
                  </a:schemeClr>
                </a:solidFill>
                <a:latin typeface="Arial Black" pitchFamily="34" charset="0"/>
              </a:rPr>
              <a:t>-PUEDO TRABAJAR NORMALMENTE COMO ROOT?</a:t>
            </a:r>
          </a:p>
          <a:p>
            <a:r>
              <a:rPr lang="es-CO" sz="1400" dirty="0" smtClean="0">
                <a:solidFill>
                  <a:srgbClr val="00B0F0"/>
                </a:solidFill>
                <a:latin typeface="Arial Black" pitchFamily="34" charset="0"/>
              </a:rPr>
              <a:t>22-</a:t>
            </a:r>
            <a:r>
              <a:rPr lang="es-CO" sz="1400" dirty="0" smtClean="0">
                <a:solidFill>
                  <a:schemeClr val="tx1">
                    <a:lumMod val="95000"/>
                    <a:lumOff val="5000"/>
                  </a:schemeClr>
                </a:solidFill>
                <a:latin typeface="Arial Black" pitchFamily="34" charset="0"/>
              </a:rPr>
              <a:t>CÓMO ABRO/CIERRO UNA NUEVA CUENTA?</a:t>
            </a:r>
          </a:p>
          <a:p>
            <a:r>
              <a:rPr lang="es-CO" sz="1400" dirty="0" smtClean="0">
                <a:solidFill>
                  <a:srgbClr val="00B0F0"/>
                </a:solidFill>
                <a:latin typeface="Arial Black" pitchFamily="34" charset="0"/>
              </a:rPr>
              <a:t>23</a:t>
            </a:r>
            <a:r>
              <a:rPr lang="es-CO" sz="1400" dirty="0" smtClean="0">
                <a:solidFill>
                  <a:schemeClr val="tx1">
                    <a:lumMod val="95000"/>
                    <a:lumOff val="5000"/>
                  </a:schemeClr>
                </a:solidFill>
                <a:latin typeface="Arial Black" pitchFamily="34" charset="0"/>
              </a:rPr>
              <a:t>-CÓMO PUEDO MONTAR Y DESMONTAR UNIDADES EN LINUX?</a:t>
            </a:r>
          </a:p>
          <a:p>
            <a:endParaRPr lang="es-ES" sz="1200" dirty="0">
              <a:solidFill>
                <a:schemeClr val="tx1">
                  <a:lumMod val="95000"/>
                  <a:lumOff val="5000"/>
                </a:schemeClr>
              </a:solidFill>
              <a:latin typeface="Arial Black" pitchFamily="34" charset="0"/>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CO" dirty="0" smtClean="0"/>
              <a:t>MENÚ PRINCIPAL</a:t>
            </a:r>
            <a:endParaRPr lang="es-ES" dirty="0"/>
          </a:p>
        </p:txBody>
      </p:sp>
      <p:sp>
        <p:nvSpPr>
          <p:cNvPr id="5" name="4 Marcador de contenido"/>
          <p:cNvSpPr>
            <a:spLocks noGrp="1"/>
          </p:cNvSpPr>
          <p:nvPr>
            <p:ph sz="quarter" idx="2"/>
          </p:nvPr>
        </p:nvSpPr>
        <p:spPr>
          <a:xfrm>
            <a:off x="0" y="1412776"/>
            <a:ext cx="4040188" cy="3941763"/>
          </a:xfrm>
        </p:spPr>
        <p:txBody>
          <a:bodyPr>
            <a:noAutofit/>
          </a:bodyPr>
          <a:lstStyle/>
          <a:p>
            <a:r>
              <a:rPr lang="es-CO" sz="1400" dirty="0" smtClean="0">
                <a:solidFill>
                  <a:srgbClr val="00B0F0"/>
                </a:solidFill>
                <a:latin typeface="Arial Black" pitchFamily="34" charset="0"/>
              </a:rPr>
              <a:t>24</a:t>
            </a:r>
            <a:r>
              <a:rPr lang="es-CO" sz="1400" dirty="0" smtClean="0">
                <a:latin typeface="Arial Black" pitchFamily="34" charset="0"/>
              </a:rPr>
              <a:t>-CÓMO SE UTILIZAN LOS EMPAQUETADORES/DESCOMPRESORES?</a:t>
            </a:r>
          </a:p>
          <a:p>
            <a:r>
              <a:rPr lang="es-CO" sz="1400" dirty="0" smtClean="0">
                <a:solidFill>
                  <a:srgbClr val="00B0F0"/>
                </a:solidFill>
                <a:latin typeface="Arial Black" pitchFamily="34" charset="0"/>
              </a:rPr>
              <a:t>25</a:t>
            </a:r>
            <a:r>
              <a:rPr lang="es-CO" sz="1400" dirty="0" smtClean="0">
                <a:latin typeface="Arial Black" pitchFamily="34" charset="0"/>
              </a:rPr>
              <a:t>-CÓMO SE CAMBIAN LOS PERMISOS DE FICHEROS Y DIRECTORIOS?</a:t>
            </a:r>
          </a:p>
          <a:p>
            <a:r>
              <a:rPr lang="es-CO" sz="1400" dirty="0" smtClean="0">
                <a:solidFill>
                  <a:srgbClr val="00B0F0"/>
                </a:solidFill>
                <a:latin typeface="Arial Black" pitchFamily="34" charset="0"/>
              </a:rPr>
              <a:t>26</a:t>
            </a:r>
            <a:r>
              <a:rPr lang="es-CO" sz="1400" dirty="0" smtClean="0">
                <a:latin typeface="Arial Black" pitchFamily="34" charset="0"/>
              </a:rPr>
              <a:t>-CÓMO APAGO MI EQUIPO?</a:t>
            </a:r>
          </a:p>
          <a:p>
            <a:r>
              <a:rPr lang="es-CO" sz="1400" dirty="0" smtClean="0">
                <a:solidFill>
                  <a:srgbClr val="00B0F0"/>
                </a:solidFill>
                <a:latin typeface="Arial Black" pitchFamily="34" charset="0"/>
              </a:rPr>
              <a:t>27</a:t>
            </a:r>
            <a:r>
              <a:rPr lang="es-CO" sz="1400" dirty="0" smtClean="0">
                <a:latin typeface="Arial Black" pitchFamily="34" charset="0"/>
              </a:rPr>
              <a:t>-QUÉ ES X WINDOWS?</a:t>
            </a:r>
          </a:p>
          <a:p>
            <a:r>
              <a:rPr lang="es-CO" sz="1400" dirty="0" smtClean="0">
                <a:solidFill>
                  <a:srgbClr val="00B0F0"/>
                </a:solidFill>
                <a:latin typeface="Arial Black" pitchFamily="34" charset="0"/>
              </a:rPr>
              <a:t>28</a:t>
            </a:r>
            <a:r>
              <a:rPr lang="es-CO" sz="1400" dirty="0" smtClean="0">
                <a:latin typeface="Arial Black" pitchFamily="34" charset="0"/>
              </a:rPr>
              <a:t>-CÓMO CAMBIO LA RESOLUSIÓN POR DEFECTO?</a:t>
            </a:r>
          </a:p>
          <a:p>
            <a:r>
              <a:rPr lang="es-CO" sz="1400" dirty="0" smtClean="0">
                <a:solidFill>
                  <a:srgbClr val="00B0F0"/>
                </a:solidFill>
                <a:latin typeface="Arial Black" pitchFamily="34" charset="0"/>
              </a:rPr>
              <a:t>29-</a:t>
            </a:r>
            <a:r>
              <a:rPr lang="es-CO" sz="1400" dirty="0" smtClean="0">
                <a:latin typeface="Arial Black" pitchFamily="34" charset="0"/>
              </a:rPr>
              <a:t>CÓMO CAMBIO EL ESCRITORIO VIRTUAL?</a:t>
            </a:r>
          </a:p>
          <a:p>
            <a:r>
              <a:rPr lang="es-CO" sz="1400" dirty="0" smtClean="0">
                <a:solidFill>
                  <a:srgbClr val="00B0F0"/>
                </a:solidFill>
                <a:latin typeface="Arial Black" pitchFamily="34" charset="0"/>
              </a:rPr>
              <a:t>30</a:t>
            </a:r>
            <a:r>
              <a:rPr lang="es-CO" sz="1400" dirty="0" smtClean="0">
                <a:latin typeface="Arial Black" pitchFamily="34" charset="0"/>
              </a:rPr>
              <a:t>-CÓMO CAMBIO EL NÚMERO DE COLORES POR DEFECTO?</a:t>
            </a:r>
          </a:p>
          <a:p>
            <a:r>
              <a:rPr lang="es-CO" sz="1400" dirty="0" smtClean="0">
                <a:solidFill>
                  <a:srgbClr val="00B0F0"/>
                </a:solidFill>
                <a:latin typeface="Arial Black" pitchFamily="34" charset="0"/>
              </a:rPr>
              <a:t>31-</a:t>
            </a:r>
            <a:r>
              <a:rPr lang="es-CO" sz="1400" dirty="0" smtClean="0">
                <a:latin typeface="Arial Black" pitchFamily="34" charset="0"/>
              </a:rPr>
              <a:t>CÓMO ARRANCO DIRECTAMENTE CON X WINDOWS?</a:t>
            </a:r>
          </a:p>
          <a:p>
            <a:r>
              <a:rPr lang="es-CO" sz="1400" dirty="0" smtClean="0">
                <a:solidFill>
                  <a:srgbClr val="00B0F0"/>
                </a:solidFill>
                <a:latin typeface="Arial Black" pitchFamily="34" charset="0"/>
              </a:rPr>
              <a:t>32-</a:t>
            </a:r>
            <a:r>
              <a:rPr lang="es-CO" sz="1400" dirty="0" smtClean="0">
                <a:latin typeface="Arial Black" pitchFamily="34" charset="0"/>
              </a:rPr>
              <a:t>QUÉ ES UN GESTOR DE VENTANAS?</a:t>
            </a:r>
          </a:p>
          <a:p>
            <a:r>
              <a:rPr lang="es-CO" sz="1400" dirty="0" smtClean="0">
                <a:solidFill>
                  <a:srgbClr val="00B0F0"/>
                </a:solidFill>
                <a:latin typeface="Arial Black" pitchFamily="34" charset="0"/>
              </a:rPr>
              <a:t>33-</a:t>
            </a:r>
            <a:r>
              <a:rPr lang="es-CO" sz="1400" dirty="0" smtClean="0">
                <a:latin typeface="Arial Black" pitchFamily="34" charset="0"/>
              </a:rPr>
              <a:t>CÓMO ELIJO EL GESTOR DE VENTANAS QUE QUIERO ARRANCAR?</a:t>
            </a:r>
            <a:endParaRPr lang="es-ES" sz="1400" dirty="0">
              <a:latin typeface="Arial Black" pitchFamily="34" charset="0"/>
            </a:endParaRPr>
          </a:p>
        </p:txBody>
      </p:sp>
      <p:sp>
        <p:nvSpPr>
          <p:cNvPr id="6" name="5 Marcador de contenido"/>
          <p:cNvSpPr>
            <a:spLocks noGrp="1"/>
          </p:cNvSpPr>
          <p:nvPr>
            <p:ph sz="quarter" idx="4"/>
          </p:nvPr>
        </p:nvSpPr>
        <p:spPr/>
        <p:txBody>
          <a:bodyPr>
            <a:normAutofit fontScale="25000" lnSpcReduction="20000"/>
          </a:bodyPr>
          <a:lstStyle/>
          <a:p>
            <a:r>
              <a:rPr lang="es-CO" sz="5600" dirty="0" smtClean="0">
                <a:solidFill>
                  <a:srgbClr val="00B0F0"/>
                </a:solidFill>
                <a:latin typeface="Arial Black" pitchFamily="34" charset="0"/>
              </a:rPr>
              <a:t>34-</a:t>
            </a:r>
            <a:r>
              <a:rPr lang="es-CO" sz="5600" dirty="0" smtClean="0">
                <a:latin typeface="Arial Black" pitchFamily="34" charset="0"/>
              </a:rPr>
              <a:t>DÓNDE CONSIGO UN NUEVO GESTOR  DE VENTANAS?</a:t>
            </a:r>
          </a:p>
          <a:p>
            <a:r>
              <a:rPr lang="es-CO" sz="5600" dirty="0" smtClean="0">
                <a:solidFill>
                  <a:srgbClr val="00B0F0"/>
                </a:solidFill>
                <a:latin typeface="Arial Black" pitchFamily="34" charset="0"/>
              </a:rPr>
              <a:t>35</a:t>
            </a:r>
            <a:r>
              <a:rPr lang="es-CO" sz="5600" dirty="0" smtClean="0">
                <a:latin typeface="Arial Black" pitchFamily="34" charset="0"/>
              </a:rPr>
              <a:t>-QUÉ ES UN MODEM Y UN PUERTO SERIE?</a:t>
            </a:r>
          </a:p>
          <a:p>
            <a:r>
              <a:rPr lang="es-CO" sz="5600" dirty="0" smtClean="0">
                <a:solidFill>
                  <a:srgbClr val="00B0F0"/>
                </a:solidFill>
                <a:latin typeface="Arial Black" pitchFamily="34" charset="0"/>
              </a:rPr>
              <a:t>36</a:t>
            </a:r>
            <a:r>
              <a:rPr lang="es-CO" sz="5600" dirty="0" smtClean="0">
                <a:latin typeface="Arial Black" pitchFamily="34" charset="0"/>
              </a:rPr>
              <a:t>-FUNCIONAN LOS WIN MODEM EN LINUX Y LOS MODEMS PCI?</a:t>
            </a:r>
          </a:p>
          <a:p>
            <a:r>
              <a:rPr lang="es-CO" sz="5600" dirty="0" smtClean="0">
                <a:solidFill>
                  <a:srgbClr val="00B0F0"/>
                </a:solidFill>
                <a:latin typeface="Arial Black" pitchFamily="34" charset="0"/>
              </a:rPr>
              <a:t>37</a:t>
            </a:r>
            <a:r>
              <a:rPr lang="es-CO" sz="5600" dirty="0" smtClean="0">
                <a:latin typeface="Arial Black" pitchFamily="34" charset="0"/>
              </a:rPr>
              <a:t>-CÓMO SE CONFIGURA EL PUERTO SERIE?</a:t>
            </a:r>
          </a:p>
          <a:p>
            <a:r>
              <a:rPr lang="es-CO" sz="5600" dirty="0" smtClean="0">
                <a:solidFill>
                  <a:srgbClr val="00B0F0"/>
                </a:solidFill>
                <a:latin typeface="Arial Black" pitchFamily="34" charset="0"/>
              </a:rPr>
              <a:t>38</a:t>
            </a:r>
            <a:r>
              <a:rPr lang="es-CO" sz="5600" dirty="0" smtClean="0">
                <a:latin typeface="Arial Black" pitchFamily="34" charset="0"/>
              </a:rPr>
              <a:t>-CÓMO COMPRUEBO QUE TODO ESTÉ BIEN CONFIGURADO?</a:t>
            </a:r>
          </a:p>
          <a:p>
            <a:r>
              <a:rPr lang="es-CO" sz="5600" dirty="0" smtClean="0">
                <a:solidFill>
                  <a:srgbClr val="00B0F0"/>
                </a:solidFill>
                <a:latin typeface="Arial Black" pitchFamily="34" charset="0"/>
              </a:rPr>
              <a:t>39</a:t>
            </a:r>
            <a:r>
              <a:rPr lang="es-CO" sz="5600" dirty="0" smtClean="0">
                <a:latin typeface="Arial Black" pitchFamily="34" charset="0"/>
              </a:rPr>
              <a:t>-CÓMO CONECTO A INTERNET CON KDE-KPPP?</a:t>
            </a:r>
          </a:p>
          <a:p>
            <a:r>
              <a:rPr lang="es-CO" sz="5600" dirty="0" smtClean="0">
                <a:solidFill>
                  <a:srgbClr val="00B0F0"/>
                </a:solidFill>
                <a:latin typeface="Arial Black" pitchFamily="34" charset="0"/>
              </a:rPr>
              <a:t>40-</a:t>
            </a:r>
            <a:r>
              <a:rPr lang="es-CO" sz="5600" dirty="0" smtClean="0">
                <a:latin typeface="Arial Black" pitchFamily="34" charset="0"/>
              </a:rPr>
              <a:t>INTERNET ME VA MUCHO MAS LENTO CON LINUX QUE CON WINDOWS?</a:t>
            </a:r>
          </a:p>
          <a:p>
            <a:r>
              <a:rPr lang="es-CO" sz="5600" dirty="0" smtClean="0">
                <a:solidFill>
                  <a:srgbClr val="00B0F0"/>
                </a:solidFill>
                <a:latin typeface="Arial Black" pitchFamily="34" charset="0"/>
              </a:rPr>
              <a:t>41</a:t>
            </a:r>
            <a:r>
              <a:rPr lang="es-CO" sz="5600" dirty="0" smtClean="0">
                <a:latin typeface="Arial Black" pitchFamily="34" charset="0"/>
              </a:rPr>
              <a:t>-SOLO PUEDO USAR INTERNET COMO ROOT QUÉ HAGO PAR PODER USARLO COMO USUARIO?</a:t>
            </a:r>
          </a:p>
          <a:p>
            <a:r>
              <a:rPr lang="es-CO" sz="5600" dirty="0" smtClean="0">
                <a:solidFill>
                  <a:srgbClr val="00B0F0"/>
                </a:solidFill>
                <a:latin typeface="Arial Black" pitchFamily="34" charset="0"/>
              </a:rPr>
              <a:t>42</a:t>
            </a:r>
            <a:r>
              <a:rPr lang="es-CO" sz="5600" dirty="0" smtClean="0">
                <a:latin typeface="Arial Black" pitchFamily="34" charset="0"/>
              </a:rPr>
              <a:t>-LISTA DE COMANDOS MÁS USADOS.</a:t>
            </a:r>
          </a:p>
          <a:p>
            <a:endParaRPr lang="es-CO" sz="2500" dirty="0" smtClean="0">
              <a:latin typeface="Arial Black" pitchFamily="34" charset="0"/>
            </a:endParaRPr>
          </a:p>
          <a:p>
            <a:endParaRPr lang="es-CO" sz="2000" dirty="0" smtClean="0">
              <a:latin typeface="Arial Black" pitchFamily="34" charset="0"/>
            </a:endParaRPr>
          </a:p>
          <a:p>
            <a:endParaRPr lang="es-CO" sz="2000" dirty="0" smtClean="0">
              <a:latin typeface="Arial Black" pitchFamily="34" charset="0"/>
            </a:endParaRPr>
          </a:p>
          <a:p>
            <a:endParaRPr lang="es-CO" sz="20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r>
              <a:rPr lang="es-CO" sz="1400" dirty="0" smtClean="0">
                <a:latin typeface="Arial Black" pitchFamily="34" charset="0"/>
              </a:rPr>
              <a:t>‘</a:t>
            </a: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a:p>
            <a:endParaRPr lang="es-CO" sz="1400" dirty="0" smtClean="0">
              <a:latin typeface="Arial Black" pitchFamily="34" charset="0"/>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6 Título"/>
          <p:cNvSpPr>
            <a:spLocks noGrp="1"/>
          </p:cNvSpPr>
          <p:nvPr>
            <p:ph type="title"/>
          </p:nvPr>
        </p:nvSpPr>
        <p:spPr/>
        <p:txBody>
          <a:bodyPr/>
          <a:lstStyle/>
          <a:p>
            <a:r>
              <a:rPr lang="es-ES" dirty="0" smtClean="0"/>
              <a:t>LINUX</a:t>
            </a:r>
            <a:endParaRPr lang="es-ES" dirty="0"/>
          </a:p>
        </p:txBody>
      </p:sp>
      <p:sp>
        <p:nvSpPr>
          <p:cNvPr id="8" name="7 Marcador de texto"/>
          <p:cNvSpPr>
            <a:spLocks noGrp="1"/>
          </p:cNvSpPr>
          <p:nvPr>
            <p:ph type="body" idx="1"/>
          </p:nvPr>
        </p:nvSpPr>
        <p:spPr/>
        <p:txBody>
          <a:bodyPr/>
          <a:lstStyle/>
          <a:p>
            <a:endParaRPr lang="es-ES"/>
          </a:p>
        </p:txBody>
      </p:sp>
      <p:sp>
        <p:nvSpPr>
          <p:cNvPr id="9" name="8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fontScale="55000" lnSpcReduction="20000"/>
          </a:bodyPr>
          <a:lstStyle/>
          <a:p>
            <a:r>
              <a:rPr lang="es-ES" sz="1900" dirty="0" smtClean="0">
                <a:latin typeface="Arial Black" pitchFamily="34" charset="0"/>
                <a:hlinkClick r:id="rId2" action="ppaction://hlinksldjump"/>
              </a:rPr>
              <a:t>1-</a:t>
            </a:r>
            <a:r>
              <a:rPr lang="es-ES" sz="1900" b="1" i="1" dirty="0" smtClean="0">
                <a:latin typeface="Arial Black" pitchFamily="34" charset="0"/>
                <a:hlinkClick r:id="rId2" action="ppaction://hlinksldjump"/>
              </a:rPr>
              <a:t>Linux es un sistema </a:t>
            </a:r>
            <a:r>
              <a:rPr lang="es-ES" sz="1900" b="1" i="1" dirty="0" smtClean="0">
                <a:latin typeface="Arial Black" pitchFamily="34" charset="0"/>
              </a:rPr>
              <a:t>operativo gratuito y de libre distribución</a:t>
            </a:r>
          </a:p>
          <a:p>
            <a:r>
              <a:rPr lang="es-ES" sz="1900" dirty="0" smtClean="0">
                <a:latin typeface="Arial Black" pitchFamily="34" charset="0"/>
              </a:rPr>
              <a:t>inspirado en el sistema </a:t>
            </a:r>
            <a:r>
              <a:rPr lang="es-ES" sz="1900" b="1" i="1" dirty="0" smtClean="0">
                <a:latin typeface="Arial Black" pitchFamily="34" charset="0"/>
              </a:rPr>
              <a:t>Unix, escrito por Linus Torvalds con la</a:t>
            </a:r>
          </a:p>
          <a:p>
            <a:r>
              <a:rPr lang="es-ES" sz="1900" dirty="0" smtClean="0">
                <a:latin typeface="Arial Black" pitchFamily="34" charset="0"/>
              </a:rPr>
              <a:t>ayuda de miles de programadores en </a:t>
            </a:r>
            <a:r>
              <a:rPr lang="es-ES" sz="1900" b="1" i="1" dirty="0" smtClean="0">
                <a:latin typeface="Arial Black" pitchFamily="34" charset="0"/>
              </a:rPr>
              <a:t>Internet.</a:t>
            </a:r>
          </a:p>
          <a:p>
            <a:r>
              <a:rPr lang="es-ES" sz="1900" b="1" i="1" dirty="0" smtClean="0">
                <a:latin typeface="Arial Black" pitchFamily="34" charset="0"/>
                <a:hlinkClick r:id="rId2" action="ppaction://hlinksldjump"/>
              </a:rPr>
              <a:t>2- Linux </a:t>
            </a:r>
            <a:r>
              <a:rPr lang="es-ES" sz="1900" b="1" i="1" dirty="0" smtClean="0">
                <a:latin typeface="Arial Black" pitchFamily="34" charset="0"/>
              </a:rPr>
              <a:t>es un sistema operativo tipo freeware de libre distribución.</a:t>
            </a:r>
          </a:p>
          <a:p>
            <a:r>
              <a:rPr lang="es-ES" sz="1900" b="1" i="1" dirty="0" smtClean="0">
                <a:latin typeface="Arial Black" pitchFamily="34" charset="0"/>
                <a:hlinkClick r:id="rId2" action="ppaction://hlinksldjump"/>
              </a:rPr>
              <a:t>3- </a:t>
            </a:r>
            <a:r>
              <a:rPr lang="es-ES" sz="1900" dirty="0" smtClean="0">
                <a:latin typeface="Arial Black" pitchFamily="34" charset="0"/>
                <a:hlinkClick r:id="rId2" action="ppaction://hlinksldjump"/>
              </a:rPr>
              <a:t>Una </a:t>
            </a:r>
            <a:r>
              <a:rPr lang="es-ES" sz="1900" dirty="0" smtClean="0">
                <a:latin typeface="Arial Black" pitchFamily="34" charset="0"/>
              </a:rPr>
              <a:t>instalación super mínima, necesitará alrededor de unos 10MB.</a:t>
            </a:r>
            <a:br>
              <a:rPr lang="es-ES" sz="1900" dirty="0" smtClean="0">
                <a:latin typeface="Arial Black" pitchFamily="34" charset="0"/>
              </a:rPr>
            </a:br>
            <a:r>
              <a:rPr lang="es-ES" sz="1900" dirty="0" smtClean="0">
                <a:latin typeface="Arial Black" pitchFamily="34" charset="0"/>
              </a:rPr>
              <a:t>· Una instalación mínima con las X incluidas, alrededor de los </a:t>
            </a:r>
            <a:r>
              <a:rPr lang="es-ES" sz="1200" dirty="0" smtClean="0">
                <a:latin typeface="Arial Black" pitchFamily="34" charset="0"/>
              </a:rPr>
              <a:t>80Mb.</a:t>
            </a:r>
          </a:p>
          <a:p>
            <a:r>
              <a:rPr lang="es-ES" sz="1500" dirty="0" smtClean="0">
                <a:latin typeface="Arial Black" pitchFamily="34" charset="0"/>
                <a:hlinkClick r:id="rId2" action="ppaction://hlinksldjump"/>
              </a:rPr>
              <a:t>4-</a:t>
            </a:r>
            <a:r>
              <a:rPr lang="es-ES" sz="1900" dirty="0" smtClean="0">
                <a:latin typeface="Arial Black" pitchFamily="34" charset="0"/>
                <a:hlinkClick r:id="rId2" action="ppaction://hlinksldjump"/>
              </a:rPr>
              <a:t> Como mínimo </a:t>
            </a:r>
            <a:r>
              <a:rPr lang="es-ES" sz="1900" dirty="0" smtClean="0">
                <a:latin typeface="Arial Black" pitchFamily="34" charset="0"/>
              </a:rPr>
              <a:t>se necesitan 64Mb de memoria RAM para utilizar Linux, esta cantidad es como se indica mínima y no apta para trabajar con sistemas gráficos.</a:t>
            </a:r>
            <a:br>
              <a:rPr lang="es-ES" sz="1900" dirty="0" smtClean="0">
                <a:latin typeface="Arial Black" pitchFamily="34" charset="0"/>
              </a:rPr>
            </a:br>
            <a:r>
              <a:rPr lang="es-ES" sz="1900" dirty="0" smtClean="0">
                <a:latin typeface="Arial Black" pitchFamily="34" charset="0"/>
              </a:rPr>
              <a:t/>
            </a:r>
            <a:br>
              <a:rPr lang="es-ES" sz="1900" dirty="0" smtClean="0">
                <a:latin typeface="Arial Black" pitchFamily="34" charset="0"/>
              </a:rPr>
            </a:br>
            <a:r>
              <a:rPr lang="es-ES" sz="1900" dirty="0" smtClean="0">
                <a:latin typeface="Arial Black" pitchFamily="34" charset="0"/>
              </a:rPr>
              <a:t>· Para trabajar con las X-</a:t>
            </a:r>
            <a:r>
              <a:rPr lang="es-ES" sz="1900" dirty="0" err="1" smtClean="0">
                <a:latin typeface="Arial Black" pitchFamily="34" charset="0"/>
              </a:rPr>
              <a:t>windows</a:t>
            </a:r>
            <a:r>
              <a:rPr lang="es-ES" sz="1900" dirty="0" smtClean="0">
                <a:latin typeface="Arial Black" pitchFamily="34" charset="0"/>
              </a:rPr>
              <a:t> de una manera decente (dependerá del entorno grafico utilizado) se necesitara como mínimo 128Mb.</a:t>
            </a:r>
            <a:br>
              <a:rPr lang="es-ES" sz="1900" dirty="0" smtClean="0">
                <a:latin typeface="Arial Black" pitchFamily="34" charset="0"/>
              </a:rPr>
            </a:br>
            <a:r>
              <a:rPr lang="es-ES" sz="1900" dirty="0" smtClean="0">
                <a:latin typeface="Arial Black" pitchFamily="34" charset="0"/>
              </a:rPr>
              <a:t/>
            </a:r>
            <a:br>
              <a:rPr lang="es-ES" sz="1900" dirty="0" smtClean="0">
                <a:latin typeface="Arial Black" pitchFamily="34" charset="0"/>
              </a:rPr>
            </a:br>
            <a:r>
              <a:rPr lang="es-ES" sz="1900" dirty="0" smtClean="0">
                <a:latin typeface="Arial Black" pitchFamily="34" charset="0"/>
              </a:rPr>
              <a:t>· Para un uso intensivo y para trabajar con programas que requieren muchos recursos, se recomienda de 128Mb en adelante. Cuanta más memoria se tenga, más suelto trabajara nuestro sistema y más programas podremos tener en memorias.</a:t>
            </a:r>
          </a:p>
          <a:p>
            <a:endParaRPr lang="es-ES" sz="1900" dirty="0">
              <a:latin typeface="Arial Black" pitchFamily="34" charset="0"/>
            </a:endParaRPr>
          </a:p>
        </p:txBody>
      </p:sp>
      <p:sp>
        <p:nvSpPr>
          <p:cNvPr id="10" name="9 Marcador de contenido"/>
          <p:cNvSpPr>
            <a:spLocks noGrp="1"/>
          </p:cNvSpPr>
          <p:nvPr>
            <p:ph sz="quarter" idx="4"/>
          </p:nvPr>
        </p:nvSpPr>
        <p:spPr/>
        <p:txBody>
          <a:bodyPr/>
          <a:lstStyle/>
          <a:p>
            <a:r>
              <a:rPr lang="es-ES" dirty="0" smtClean="0"/>
              <a:t>5-</a:t>
            </a:r>
          </a:p>
          <a:p>
            <a:endParaRPr lang="es-ES" dirty="0" smtClean="0"/>
          </a:p>
          <a:p>
            <a:endParaRPr lang="es-ES" dirty="0" smtClean="0"/>
          </a:p>
          <a:p>
            <a:r>
              <a:rPr lang="es-ES" sz="1200" dirty="0" smtClean="0">
                <a:latin typeface="Arial Black" pitchFamily="34" charset="0"/>
                <a:hlinkClick r:id="rId2" action="ppaction://hlinksldjump"/>
              </a:rPr>
              <a:t>6-Por medio </a:t>
            </a:r>
            <a:r>
              <a:rPr lang="es-ES" sz="1200" dirty="0" smtClean="0">
                <a:latin typeface="Arial Black" pitchFamily="34" charset="0"/>
              </a:rPr>
              <a:t>de un CD o bajarlo directamente desde internet.</a:t>
            </a:r>
          </a:p>
          <a:p>
            <a:r>
              <a:rPr lang="es-ES" sz="1200" dirty="0" smtClean="0">
                <a:latin typeface="Arial Black" pitchFamily="34" charset="0"/>
                <a:hlinkClick r:id="rId2" action="ppaction://hlinksldjump"/>
              </a:rPr>
              <a:t>7-Las distribuciones </a:t>
            </a:r>
            <a:r>
              <a:rPr lang="es-ES" sz="1200" dirty="0" smtClean="0">
                <a:latin typeface="Arial Black" pitchFamily="34" charset="0"/>
              </a:rPr>
              <a:t>más conocidas son </a:t>
            </a:r>
            <a:r>
              <a:rPr lang="es-ES" sz="1200" b="1" i="1" dirty="0" smtClean="0">
                <a:latin typeface="Arial Black" pitchFamily="34" charset="0"/>
              </a:rPr>
              <a:t>RedHat, Debian, Slackware, SuSE y Corel Linux, todas</a:t>
            </a:r>
          </a:p>
          <a:p>
            <a:r>
              <a:rPr lang="es-ES" sz="1200" dirty="0" smtClean="0">
                <a:latin typeface="Arial Black" pitchFamily="34" charset="0"/>
              </a:rPr>
              <a:t>ellas incluyen el software más reciente y empleado lo cual incluye compiladores de C/C++, editores</a:t>
            </a:r>
          </a:p>
          <a:p>
            <a:r>
              <a:rPr lang="es-ES" sz="1200" dirty="0" smtClean="0">
                <a:latin typeface="Arial Black" pitchFamily="34" charset="0"/>
              </a:rPr>
              <a:t>de texto, juegos, programas para el acceso a </a:t>
            </a:r>
            <a:r>
              <a:rPr lang="es-ES" sz="1200" b="1" i="1" dirty="0" smtClean="0">
                <a:latin typeface="Arial Black" pitchFamily="34" charset="0"/>
              </a:rPr>
              <a:t>Internet, así como el entorno gráfico de Linux: X</a:t>
            </a:r>
          </a:p>
          <a:p>
            <a:r>
              <a:rPr lang="es-ES" sz="1200" b="1" i="1" dirty="0" smtClean="0">
                <a:latin typeface="Arial Black" pitchFamily="34" charset="0"/>
              </a:rPr>
              <a:t>Window.</a:t>
            </a:r>
            <a:endParaRPr lang="es-ES" sz="1200" dirty="0">
              <a:latin typeface="Arial Black" pitchFamily="34" charset="0"/>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a:xfrm>
            <a:off x="457200" y="1444295"/>
            <a:ext cx="4040188" cy="3928922"/>
          </a:xfrm>
        </p:spPr>
        <p:txBody>
          <a:bodyPr>
            <a:normAutofit/>
          </a:bodyPr>
          <a:lstStyle/>
          <a:p>
            <a:r>
              <a:rPr lang="es-ES" sz="1200" dirty="0" smtClean="0">
                <a:latin typeface="Arial Black" pitchFamily="34" charset="0"/>
                <a:hlinkClick r:id="rId2" action="ppaction://hlinksldjump"/>
              </a:rPr>
              <a:t>8-Si. Esto</a:t>
            </a:r>
            <a:r>
              <a:rPr lang="es-ES" sz="1200" dirty="0" smtClean="0">
                <a:latin typeface="Arial Black" pitchFamily="34" charset="0"/>
              </a:rPr>
              <a:t> </a:t>
            </a:r>
            <a:r>
              <a:rPr lang="es-ES" sz="1200" dirty="0" smtClean="0">
                <a:latin typeface="Arial Black" pitchFamily="34" charset="0"/>
                <a:hlinkClick r:id="rId3"/>
              </a:rPr>
              <a:t>es posible</a:t>
            </a:r>
            <a:r>
              <a:rPr lang="es-ES" sz="1200" dirty="0" smtClean="0">
                <a:latin typeface="Arial Black" pitchFamily="34" charset="0"/>
              </a:rPr>
              <a:t>. Para ello debemos tener particionado nuestro disco duro o tener varios discos duros instalados en la PC. De esta manera podemos instalar copias de los sistemas operativos en las distintas partes de los discos.</a:t>
            </a:r>
          </a:p>
          <a:p>
            <a:r>
              <a:rPr lang="es-ES" sz="1200" dirty="0" smtClean="0">
                <a:latin typeface="Arial Black" pitchFamily="34" charset="0"/>
                <a:hlinkClick r:id="rId2" action="ppaction://hlinksldjump"/>
              </a:rPr>
              <a:t>9- Podemos </a:t>
            </a:r>
            <a:r>
              <a:rPr lang="es-ES" sz="1200" dirty="0" smtClean="0">
                <a:latin typeface="Arial Black" pitchFamily="34" charset="0"/>
              </a:rPr>
              <a:t>decir que no, tus programas para Windows no funcionaran en Linux.</a:t>
            </a:r>
            <a:r>
              <a:rPr lang="es-ES" sz="1200" dirty="0" smtClean="0">
                <a:latin typeface="Arial Black" pitchFamily="34" charset="0"/>
                <a:hlinkClick r:id="rId4"/>
              </a:rPr>
              <a:t>Windows y Linux/Unix </a:t>
            </a:r>
            <a:r>
              <a:rPr lang="es-ES" sz="1200" dirty="0" smtClean="0">
                <a:latin typeface="Arial Black" pitchFamily="34" charset="0"/>
              </a:rPr>
              <a:t>no son compatibles y programas compilados en una u otra plataforma no funcionaran en otra plataforma que no sea en la que el programa se compilo para su utilización.</a:t>
            </a:r>
          </a:p>
          <a:p>
            <a:r>
              <a:rPr lang="es-ES" sz="1200" dirty="0" smtClean="0">
                <a:latin typeface="Arial Black" pitchFamily="34" charset="0"/>
              </a:rPr>
              <a:t>10-los requerimientos mínimos (M) y óptimos (O) para los componentes más típicos de un PC</a:t>
            </a:r>
          </a:p>
        </p:txBody>
      </p:sp>
      <p:sp>
        <p:nvSpPr>
          <p:cNvPr id="6" name="5 Marcador de contenido"/>
          <p:cNvSpPr>
            <a:spLocks noGrp="1"/>
          </p:cNvSpPr>
          <p:nvPr>
            <p:ph sz="quarter" idx="4"/>
          </p:nvPr>
        </p:nvSpPr>
        <p:spPr/>
        <p:txBody>
          <a:bodyPr>
            <a:normAutofit lnSpcReduction="10000"/>
          </a:bodyPr>
          <a:lstStyle/>
          <a:p>
            <a:r>
              <a:rPr lang="es-ES" sz="1200" dirty="0" smtClean="0">
                <a:latin typeface="Arial Black" pitchFamily="34" charset="0"/>
              </a:rPr>
              <a:t>Procesador : Intel 80386 (M); Pentium, i486 y cualquier clónico de Intel (O)</a:t>
            </a:r>
          </a:p>
          <a:p>
            <a:r>
              <a:rPr lang="es-ES" sz="1200" dirty="0" smtClean="0">
                <a:latin typeface="Arial Black" pitchFamily="34" charset="0"/>
              </a:rPr>
              <a:t>RAM: 8 MB (M); de 32 MB a 2 GB</a:t>
            </a:r>
          </a:p>
          <a:p>
            <a:r>
              <a:rPr lang="es-ES" sz="1200" dirty="0" smtClean="0">
                <a:latin typeface="Arial Black" pitchFamily="34" charset="0"/>
              </a:rPr>
              <a:t>Tarjeta gráfica: VGA (M); SVGA o tarjeta soportada por las XFree86 (O)</a:t>
            </a:r>
          </a:p>
          <a:p>
            <a:r>
              <a:rPr lang="es-ES" sz="1200" dirty="0" smtClean="0">
                <a:latin typeface="Arial Black" pitchFamily="34" charset="0"/>
              </a:rPr>
              <a:t>Disco duro: 125 MB (M); 500 MB o más (O)</a:t>
            </a:r>
          </a:p>
          <a:p>
            <a:r>
              <a:rPr lang="es-ES" sz="1200" dirty="0" smtClean="0">
                <a:latin typeface="Arial Black" pitchFamily="34" charset="0"/>
              </a:rPr>
              <a:t>Bus: Todos (M = O)</a:t>
            </a:r>
          </a:p>
          <a:p>
            <a:r>
              <a:rPr lang="es-ES" sz="1200" dirty="0" smtClean="0">
                <a:latin typeface="Arial Black" pitchFamily="34" charset="0"/>
              </a:rPr>
              <a:t>Lector CD-ROM: velocidad de x2 (M); x8 o mayor (O)</a:t>
            </a:r>
          </a:p>
          <a:p>
            <a:r>
              <a:rPr lang="es-ES" sz="1200" dirty="0" smtClean="0">
                <a:latin typeface="Arial Black" pitchFamily="34" charset="0"/>
              </a:rPr>
              <a:t>Ratón: Microsoft, Logitech o compatible (M=O)</a:t>
            </a:r>
          </a:p>
          <a:p>
            <a:r>
              <a:rPr lang="es-ES" sz="1200" dirty="0" smtClean="0">
                <a:latin typeface="Arial Black" pitchFamily="34" charset="0"/>
              </a:rPr>
              <a:t>Tarjeta de red: Ninguna (M); Cualquiera soportada (O)</a:t>
            </a:r>
          </a:p>
          <a:p>
            <a:r>
              <a:rPr lang="es-ES" sz="1200" dirty="0" smtClean="0">
                <a:latin typeface="Arial Black" pitchFamily="34" charset="0"/>
              </a:rPr>
              <a:t>11-Linux se puede instalar en cualquier disco que tengas en tu sistema y en cualquier partición del disco duro (Primaria o extendida).</a:t>
            </a:r>
            <a:br>
              <a:rPr lang="es-ES" sz="1200" dirty="0" smtClean="0">
                <a:latin typeface="Arial Black" pitchFamily="34" charset="0"/>
              </a:rPr>
            </a:br>
            <a:r>
              <a:rPr lang="es-ES" sz="1200" dirty="0" smtClean="0">
                <a:latin typeface="Arial Black" pitchFamily="34" charset="0"/>
              </a:rPr>
              <a:t>No podrás tener Linux en una partición compartida con otro sistema operativo, Linux necesita su propia partición/es para funcionar</a:t>
            </a:r>
            <a:r>
              <a:rPr lang="es-ES" sz="1200" dirty="0" smtClean="0"/>
              <a:t>.</a:t>
            </a:r>
            <a:endParaRPr lang="es-ES" sz="1200" dirty="0">
              <a:latin typeface="Arial Black" pitchFamily="34" charset="0"/>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err="1"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a:bodyPr>
          <a:lstStyle/>
          <a:p>
            <a:r>
              <a:rPr lang="es-ES" sz="1200" dirty="0" smtClean="0">
                <a:latin typeface="Arial Black" pitchFamily="34" charset="0"/>
              </a:rPr>
              <a:t>12-Es una división lógica del disco duro para aprovechar adecuamente su capacidad.</a:t>
            </a:r>
          </a:p>
          <a:p>
            <a:r>
              <a:rPr lang="es-ES" sz="1200" dirty="0" smtClean="0">
                <a:latin typeface="Arial Black" pitchFamily="34" charset="0"/>
              </a:rPr>
              <a:t>13-El particionar el disco, es simplemente una manera de organizar tu disco duro. Puedes organizarlo con una sola partición o en varias</a:t>
            </a:r>
            <a:r>
              <a:rPr lang="es-ES" sz="1200" dirty="0" smtClean="0"/>
              <a:t>.</a:t>
            </a:r>
          </a:p>
          <a:p>
            <a:r>
              <a:rPr lang="es-ES" sz="1200" dirty="0" smtClean="0">
                <a:latin typeface="Arial Black" pitchFamily="34" charset="0"/>
              </a:rPr>
              <a:t>14-recomendable al menos dos, una para el sistema/datos y otra para Swap. Usualmente se suelen tener tres, una para el sistema/programas (/), otra para los datos (/home) y otra para swap.</a:t>
            </a:r>
          </a:p>
          <a:p>
            <a:r>
              <a:rPr lang="es-ES" sz="1200" dirty="0" smtClean="0">
                <a:latin typeface="Arial Black" pitchFamily="34" charset="0"/>
              </a:rPr>
              <a:t>15-La swap es un espacio reservado en tu disco duro para poder usarse como una extensión de memoria virtual de tu sistema</a:t>
            </a:r>
            <a:r>
              <a:rPr lang="es-ES" sz="1200" dirty="0" smtClean="0"/>
              <a:t>.</a:t>
            </a:r>
          </a:p>
        </p:txBody>
      </p:sp>
      <p:sp>
        <p:nvSpPr>
          <p:cNvPr id="6" name="5 Marcador de contenido"/>
          <p:cNvSpPr>
            <a:spLocks noGrp="1"/>
          </p:cNvSpPr>
          <p:nvPr>
            <p:ph sz="quarter" idx="4"/>
          </p:nvPr>
        </p:nvSpPr>
        <p:spPr/>
        <p:txBody>
          <a:bodyPr>
            <a:normAutofit/>
          </a:bodyPr>
          <a:lstStyle/>
          <a:p>
            <a:r>
              <a:rPr lang="es-ES" sz="1400" dirty="0" smtClean="0">
                <a:latin typeface="Arial Black" pitchFamily="34" charset="0"/>
              </a:rPr>
              <a:t>16-Eso depende de la cantidad de sistemas que se vayan a manejar ya que si el equipo cuenta con poca memoria RAM va a necesitar una gran cantidad de </a:t>
            </a:r>
            <a:r>
              <a:rPr lang="es-ES" sz="1400" dirty="0" smtClean="0">
                <a:latin typeface="Arial Black" pitchFamily="34" charset="0"/>
                <a:hlinkClick r:id="rId2"/>
              </a:rPr>
              <a:t>swap</a:t>
            </a:r>
            <a:r>
              <a:rPr lang="es-ES" sz="1400" dirty="0" smtClean="0">
                <a:latin typeface="Arial Black" pitchFamily="34" charset="0"/>
              </a:rPr>
              <a:t>, pero si al contrario el equipo cuenta con una memoria RAM amplia pues va a necesitar menor cantidad de swap.</a:t>
            </a:r>
            <a:br>
              <a:rPr lang="es-ES" sz="1400" dirty="0" smtClean="0">
                <a:latin typeface="Arial Black" pitchFamily="34" charset="0"/>
              </a:rPr>
            </a:br>
            <a:r>
              <a:rPr lang="es-ES" dirty="0" smtClean="0"/>
              <a:t/>
            </a:r>
            <a:br>
              <a:rPr lang="es-ES" dirty="0" smtClean="0"/>
            </a:br>
            <a:r>
              <a:rPr lang="es-ES" sz="1200" dirty="0" smtClean="0">
                <a:latin typeface="Arial Black" pitchFamily="34" charset="0"/>
              </a:rPr>
              <a:t>17-La primera, compra un disco duro he instálalo. La segunda, es borrar todas las particiones de tu disco duro, con lo que perderás toda la información que contiene, y empezar desde cero a definir las diferentes particiones del disco. Así podrás definir las particiones para Linux y otros sistemas operativos si vas a tenerlos.</a:t>
            </a:r>
            <a:endParaRPr lang="es-ES" sz="1200" dirty="0">
              <a:latin typeface="Arial Black"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a:xfrm>
            <a:off x="467544" y="1412776"/>
            <a:ext cx="4040188" cy="3941763"/>
          </a:xfrm>
        </p:spPr>
        <p:txBody>
          <a:bodyPr>
            <a:normAutofit/>
          </a:bodyPr>
          <a:lstStyle/>
          <a:p>
            <a:r>
              <a:rPr lang="es-ES" sz="1200" dirty="0" smtClean="0">
                <a:latin typeface="Arial Black" pitchFamily="34" charset="0"/>
              </a:rPr>
              <a:t>18-Normalmente arranca con LILO que es un gestor de arranque muy versátil que permite iniciar un SO cargando el sector de arranque de una particion del disco duro.</a:t>
            </a:r>
            <a:br>
              <a:rPr lang="es-ES" sz="1200" dirty="0" smtClean="0">
                <a:latin typeface="Arial Black" pitchFamily="34" charset="0"/>
              </a:rPr>
            </a:br>
            <a:r>
              <a:rPr lang="es-ES" sz="1200" dirty="0" smtClean="0">
                <a:latin typeface="Arial Black" pitchFamily="34" charset="0"/>
              </a:rPr>
              <a:t>19-es el encargado de que el saofware y hardware del ordenador trabajen juntos</a:t>
            </a:r>
          </a:p>
          <a:p>
            <a:r>
              <a:rPr lang="es-ES" sz="1200" dirty="0" smtClean="0">
                <a:latin typeface="Arial Black" pitchFamily="34" charset="0"/>
              </a:rPr>
              <a:t>20-Solo utilizar la cuenta de root (administrador) para tareas de administración. Para trabajar normalmente con el sistema NO hacerlo como root, ya que se tiene acceso completo a todo el sistema y es fácil de estropear cosas si no se sabe lo que se hace</a:t>
            </a:r>
            <a:r>
              <a:rPr lang="es-ES" sz="1200" dirty="0" smtClean="0"/>
              <a:t>.</a:t>
            </a:r>
          </a:p>
          <a:p>
            <a:r>
              <a:rPr lang="es-ES" sz="1200" dirty="0" smtClean="0">
                <a:latin typeface="Arial Black" pitchFamily="34" charset="0"/>
              </a:rPr>
              <a:t>21-El abrir una nueva cuenta, no es más que añadir una entrada en el archivo/</a:t>
            </a:r>
            <a:r>
              <a:rPr lang="es-ES" sz="1200" dirty="0" err="1" smtClean="0">
                <a:latin typeface="Arial Black" pitchFamily="34" charset="0"/>
              </a:rPr>
              <a:t>etc</a:t>
            </a:r>
            <a:r>
              <a:rPr lang="es-ES" sz="1200" dirty="0" smtClean="0">
                <a:latin typeface="Arial Black" pitchFamily="34" charset="0"/>
              </a:rPr>
              <a:t>/</a:t>
            </a:r>
            <a:r>
              <a:rPr lang="es-ES" sz="1200" dirty="0" err="1" smtClean="0">
                <a:latin typeface="Arial Black" pitchFamily="34" charset="0"/>
              </a:rPr>
              <a:t>passwd</a:t>
            </a:r>
            <a:r>
              <a:rPr lang="es-ES" sz="1200" dirty="0" smtClean="0">
                <a:latin typeface="Arial Black" pitchFamily="34" charset="0"/>
              </a:rPr>
              <a:t> del sistema</a:t>
            </a:r>
            <a:r>
              <a:rPr lang="es-ES" sz="1200" dirty="0" smtClean="0"/>
              <a:t>.</a:t>
            </a:r>
            <a:endParaRPr lang="es-ES" sz="1200" dirty="0">
              <a:latin typeface="Arial Black" pitchFamily="34" charset="0"/>
            </a:endParaRPr>
          </a:p>
        </p:txBody>
      </p:sp>
      <p:sp>
        <p:nvSpPr>
          <p:cNvPr id="6" name="5 Marcador de contenido"/>
          <p:cNvSpPr>
            <a:spLocks noGrp="1"/>
          </p:cNvSpPr>
          <p:nvPr>
            <p:ph sz="quarter" idx="4"/>
          </p:nvPr>
        </p:nvSpPr>
        <p:spPr/>
        <p:txBody>
          <a:bodyPr>
            <a:normAutofit/>
          </a:bodyPr>
          <a:lstStyle/>
          <a:p>
            <a:r>
              <a:rPr lang="es-ES" sz="1200" dirty="0" smtClean="0">
                <a:latin typeface="Arial Black" pitchFamily="34" charset="0"/>
              </a:rPr>
              <a:t>&lt;user&gt;:&lt;encrip&gt;:&lt;UID&gt;:&lt;GID&gt;:&lt;informacion&gt;:&lt;home&gt;:&lt;shell&gt; user: Es el nombre de usuario. encrip: Es la clave encriptada. UID: Es el número UID con el que nos identificará el kernel. GID: El numero de grupo principal GID al que pertenecemos. información: Información varia, tal como nombre completo del usuario, número de teléfono, e-mail, etc. home: Es el directorio home del usuario, es decir, el directorio al que accedemos justo después de hacer entrar en el sistema. shell: Es el shell que se abrirá para ejecutar las órdenes que de el usuario.</a:t>
            </a:r>
            <a:endParaRPr lang="es-ES" sz="1200" dirty="0">
              <a:latin typeface="Arial Black"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LINUX</a:t>
            </a:r>
            <a:endParaRPr lang="es-ES" dirty="0"/>
          </a:p>
        </p:txBody>
      </p:sp>
      <p:sp>
        <p:nvSpPr>
          <p:cNvPr id="3" name="2 Marcador de texto"/>
          <p:cNvSpPr>
            <a:spLocks noGrp="1"/>
          </p:cNvSpPr>
          <p:nvPr>
            <p:ph type="body" idx="1"/>
          </p:nvPr>
        </p:nvSpPr>
        <p:spPr/>
        <p:txBody>
          <a:bodyPr/>
          <a:lstStyle/>
          <a:p>
            <a:endParaRPr lang="es-ES"/>
          </a:p>
        </p:txBody>
      </p:sp>
      <p:sp>
        <p:nvSpPr>
          <p:cNvPr id="4" name="3 Marcador de texto"/>
          <p:cNvSpPr>
            <a:spLocks noGrp="1"/>
          </p:cNvSpPr>
          <p:nvPr>
            <p:ph type="body" sz="half" idx="3"/>
          </p:nvPr>
        </p:nvSpPr>
        <p:spPr/>
        <p:txBody>
          <a:bodyPr/>
          <a:lstStyle/>
          <a:p>
            <a:endParaRPr lang="es-ES"/>
          </a:p>
        </p:txBody>
      </p:sp>
      <p:sp>
        <p:nvSpPr>
          <p:cNvPr id="5" name="4 Marcador de contenido"/>
          <p:cNvSpPr>
            <a:spLocks noGrp="1"/>
          </p:cNvSpPr>
          <p:nvPr>
            <p:ph sz="quarter" idx="2"/>
          </p:nvPr>
        </p:nvSpPr>
        <p:spPr/>
        <p:txBody>
          <a:bodyPr>
            <a:normAutofit/>
          </a:bodyPr>
          <a:lstStyle/>
          <a:p>
            <a:r>
              <a:rPr lang="es-ES" sz="1200" b="1" dirty="0" smtClean="0">
                <a:latin typeface="Arial Black" pitchFamily="34" charset="0"/>
              </a:rPr>
              <a:t>Borrar una cuenta de usuario</a:t>
            </a:r>
            <a:r>
              <a:rPr lang="es-ES" sz="1200" dirty="0" smtClean="0">
                <a:latin typeface="Arial Black" pitchFamily="34" charset="0"/>
              </a:rPr>
              <a:t>.</a:t>
            </a:r>
          </a:p>
          <a:p>
            <a:r>
              <a:rPr lang="es-ES" sz="1200" dirty="0" smtClean="0">
                <a:latin typeface="Arial Black" pitchFamily="34" charset="0"/>
              </a:rPr>
              <a:t>El comando a utilizar es /usr/</a:t>
            </a:r>
            <a:r>
              <a:rPr lang="es-ES" sz="1200" dirty="0" err="1" smtClean="0">
                <a:latin typeface="Arial Black" pitchFamily="34" charset="0"/>
              </a:rPr>
              <a:t>sbin</a:t>
            </a:r>
            <a:r>
              <a:rPr lang="es-ES" sz="1200" dirty="0" smtClean="0">
                <a:latin typeface="Arial Black" pitchFamily="34" charset="0"/>
              </a:rPr>
              <a:t>/</a:t>
            </a:r>
            <a:r>
              <a:rPr lang="es-ES" sz="1200" dirty="0" err="1" smtClean="0">
                <a:latin typeface="Arial Black" pitchFamily="34" charset="0"/>
              </a:rPr>
              <a:t>userdel</a:t>
            </a:r>
            <a:r>
              <a:rPr lang="es-ES" sz="1200" dirty="0" smtClean="0">
                <a:latin typeface="Arial Black" pitchFamily="34" charset="0"/>
              </a:rPr>
              <a:t> el cual tiene la siguiente sintaxis:</a:t>
            </a:r>
          </a:p>
          <a:p>
            <a:r>
              <a:rPr lang="es-ES" sz="1200" dirty="0" smtClean="0">
                <a:latin typeface="Arial Black" pitchFamily="34" charset="0"/>
              </a:rPr>
              <a:t>userdel [-r][login] Este comando borra el usuario </a:t>
            </a:r>
            <a:r>
              <a:rPr lang="es-ES" sz="1200" i="1" dirty="0" smtClean="0">
                <a:latin typeface="Arial Black" pitchFamily="34" charset="0"/>
              </a:rPr>
              <a:t>login</a:t>
            </a:r>
            <a:r>
              <a:rPr lang="es-ES" sz="1200" dirty="0" smtClean="0">
                <a:latin typeface="Arial Black" pitchFamily="34" charset="0"/>
              </a:rPr>
              <a:t>, y si se añade la opción -r también borra su directorio de usuario.</a:t>
            </a:r>
          </a:p>
          <a:p>
            <a:r>
              <a:rPr lang="es-ES" sz="1200" dirty="0" smtClean="0">
                <a:latin typeface="Arial Black" pitchFamily="34" charset="0"/>
              </a:rPr>
              <a:t>Para borrar una cuenta de usuario también se pueden utilizar las utilidades gráficas que comentamos antes, de una forma muy intuitiva.</a:t>
            </a:r>
          </a:p>
          <a:p>
            <a:r>
              <a:rPr lang="es-ES" sz="1200" dirty="0" smtClean="0">
                <a:latin typeface="Arial Black" pitchFamily="34" charset="0"/>
              </a:rPr>
              <a:t/>
            </a:r>
            <a:br>
              <a:rPr lang="es-ES" sz="1200" dirty="0" smtClean="0">
                <a:latin typeface="Arial Black" pitchFamily="34" charset="0"/>
              </a:rPr>
            </a:br>
            <a:r>
              <a:rPr lang="es-ES" sz="1200" dirty="0" smtClean="0">
                <a:latin typeface="Arial Black" pitchFamily="34" charset="0"/>
              </a:rPr>
              <a:t>22-</a:t>
            </a:r>
            <a:endParaRPr lang="es-ES" sz="1200" dirty="0">
              <a:latin typeface="Arial Black" pitchFamily="34" charset="0"/>
            </a:endParaRPr>
          </a:p>
        </p:txBody>
      </p:sp>
      <p:sp>
        <p:nvSpPr>
          <p:cNvPr id="6" name="5 Marcador de contenido"/>
          <p:cNvSpPr>
            <a:spLocks noGrp="1"/>
          </p:cNvSpPr>
          <p:nvPr>
            <p:ph sz="quarter" idx="4"/>
          </p:nvPr>
        </p:nvSpPr>
        <p:spPr/>
        <p:txBody>
          <a:bodyPr>
            <a:normAutofit fontScale="47500" lnSpcReduction="20000"/>
          </a:bodyPr>
          <a:lstStyle/>
          <a:p>
            <a:r>
              <a:rPr lang="es-ES" dirty="0" smtClean="0"/>
              <a:t>22-</a:t>
            </a:r>
            <a:r>
              <a:rPr lang="es-ES" sz="2500" dirty="0" smtClean="0">
                <a:latin typeface="Arial Black" pitchFamily="34" charset="0"/>
              </a:rPr>
              <a:t>}Montar un sistema de ficheros/dispositivo a nivel usuario no es más que hacerlo disponible en el árbol de directorios de nuestro sistema. Como ya sabéis, en Linux vemos todos los sistemas de ficheros/dispositivos en un sólo árbol de directorios, no existen letras</a:t>
            </a:r>
            <a:br>
              <a:rPr lang="es-ES" sz="2500" dirty="0" smtClean="0">
                <a:latin typeface="Arial Black" pitchFamily="34" charset="0"/>
              </a:rPr>
            </a:br>
            <a:r>
              <a:rPr lang="es-ES" sz="2500" dirty="0" smtClean="0">
                <a:latin typeface="Arial Black" pitchFamily="34" charset="0"/>
              </a:rPr>
              <a:t>Montar un sistemas de ficheros/dispositivo a nivel cerner, no es más que rellenar unas tablas de registro. Es decir, ver si el sistema de ficheros está soportado, o lo que es lo mismo, si existe la tabla de funciones con las que manejarlo. Luego registrar estas funciones y</a:t>
            </a:r>
            <a:br>
              <a:rPr lang="es-ES" sz="2500" dirty="0" smtClean="0">
                <a:latin typeface="Arial Black" pitchFamily="34" charset="0"/>
              </a:rPr>
            </a:br>
            <a:r>
              <a:rPr lang="es-ES" sz="2500" b="1" dirty="0" smtClean="0">
                <a:latin typeface="Arial Black" pitchFamily="34" charset="0"/>
              </a:rPr>
              <a:t>NOTA</a:t>
            </a:r>
            <a:r>
              <a:rPr lang="es-ES" sz="2500" dirty="0" smtClean="0">
                <a:latin typeface="Arial Black" pitchFamily="34" charset="0"/>
              </a:rPr>
              <a:t>: Es necesario ejecutar el comando </a:t>
            </a:r>
            <a:r>
              <a:rPr lang="es-ES" sz="2500" i="1" dirty="0" smtClean="0">
                <a:latin typeface="Arial Black" pitchFamily="34" charset="0"/>
              </a:rPr>
              <a:t>amonta</a:t>
            </a:r>
            <a:r>
              <a:rPr lang="es-ES" sz="2500" dirty="0" smtClean="0">
                <a:latin typeface="Arial Black" pitchFamily="34" charset="0"/>
              </a:rPr>
              <a:t>cada vez que cambiemos un disquete, ya que no siempre cuando se escribe en un dispositivo, se realiza automáticamente un volcado al dispositivo (por eso se pueden perder datos si se apaga el ordenador a lo bruto). Además si cambiamos el disquete sin hacer</a:t>
            </a:r>
            <a:endParaRPr lang="es-ES" sz="2500" dirty="0">
              <a:latin typeface="Arial Black" pitchFamily="34" charset="0"/>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urrencia">
  <a:themeElements>
    <a:clrScheme name="Concurrencia">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urrencia">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urrencia">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95000" t="-106500" r="5000" b="2065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406</TotalTime>
  <Words>1641</Words>
  <Application>Microsoft Office PowerPoint</Application>
  <PresentationFormat>Presentación en pantalla (4:3)</PresentationFormat>
  <Paragraphs>199</Paragraphs>
  <Slides>21</Slides>
  <Notes>0</Notes>
  <HiddenSlides>0</HiddenSlides>
  <MMClips>0</MMClips>
  <ScaleCrop>false</ScaleCrop>
  <HeadingPairs>
    <vt:vector size="4" baseType="variant">
      <vt:variant>
        <vt:lpstr>Tema</vt:lpstr>
      </vt:variant>
      <vt:variant>
        <vt:i4>1</vt:i4>
      </vt:variant>
      <vt:variant>
        <vt:lpstr>Títulos de diapositiva</vt:lpstr>
      </vt:variant>
      <vt:variant>
        <vt:i4>21</vt:i4>
      </vt:variant>
    </vt:vector>
  </HeadingPairs>
  <TitlesOfParts>
    <vt:vector size="22" baseType="lpstr">
      <vt:lpstr>Concurrencia</vt:lpstr>
      <vt:lpstr>CONOCIMIENTOS  DE LINUX ubuntu 1004 </vt:lpstr>
      <vt:lpstr>INTRODUCCIÓN</vt:lpstr>
      <vt:lpstr>MENÚ PRINCIPAL</vt:lpstr>
      <vt:lpstr>MENÚ PRINCIPAL</vt:lpstr>
      <vt:lpstr>LINUX</vt:lpstr>
      <vt:lpstr>LINUX</vt:lpstr>
      <vt:lpstr>linux</vt:lpstr>
      <vt:lpstr>LINUX</vt:lpstr>
      <vt:lpstr>LINUX</vt:lpstr>
      <vt:lpstr>LINUX</vt:lpstr>
      <vt:lpstr>LINUX</vt:lpstr>
      <vt:lpstr>LINUX</vt:lpstr>
      <vt:lpstr>LINUX</vt:lpstr>
      <vt:lpstr>LINUX</vt:lpstr>
      <vt:lpstr>LINUX</vt:lpstr>
      <vt:lpstr>LINUX</vt:lpstr>
      <vt:lpstr>LINUX</vt:lpstr>
      <vt:lpstr>LINUX</vt:lpstr>
      <vt:lpstr>LINUX</vt:lpstr>
      <vt:lpstr>LINUX</vt:lpstr>
      <vt:lpstr>LINUX</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Diapositiva 1</dc:title>
  <dc:creator>Infodec</dc:creator>
  <cp:lastModifiedBy>Infodec</cp:lastModifiedBy>
  <cp:revision>43</cp:revision>
  <dcterms:created xsi:type="dcterms:W3CDTF">2010-10-20T00:36:00Z</dcterms:created>
  <dcterms:modified xsi:type="dcterms:W3CDTF">2010-11-16T23:16:47Z</dcterms:modified>
</cp:coreProperties>
</file>